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8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89" r:id="rId13"/>
    <p:sldId id="290" r:id="rId14"/>
    <p:sldId id="291" r:id="rId15"/>
    <p:sldId id="266" r:id="rId16"/>
    <p:sldId id="267" r:id="rId17"/>
    <p:sldId id="287" r:id="rId18"/>
    <p:sldId id="288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92" r:id="rId28"/>
    <p:sldId id="293" r:id="rId29"/>
    <p:sldId id="276" r:id="rId30"/>
    <p:sldId id="277" r:id="rId31"/>
    <p:sldId id="278" r:id="rId32"/>
    <p:sldId id="285" r:id="rId33"/>
    <p:sldId id="286" r:id="rId34"/>
    <p:sldId id="279" r:id="rId35"/>
    <p:sldId id="294" r:id="rId36"/>
    <p:sldId id="297" r:id="rId37"/>
    <p:sldId id="298" r:id="rId38"/>
    <p:sldId id="299" r:id="rId39"/>
    <p:sldId id="300" r:id="rId40"/>
    <p:sldId id="301" r:id="rId41"/>
    <p:sldId id="280" r:id="rId42"/>
    <p:sldId id="281" r:id="rId43"/>
    <p:sldId id="282" r:id="rId44"/>
    <p:sldId id="283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528" y="-2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691FA-DC63-41D0-A52C-6EF983B40658}" type="datetimeFigureOut">
              <a:rPr lang="en-US" smtClean="0"/>
              <a:t>4/3/2013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9A5BE-736A-43B7-84F2-742B442A6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985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261ABB-CB7C-420B-9325-556106DCCEA4}" type="slidenum">
              <a:rPr lang="en-US"/>
              <a:pPr/>
              <a:t>2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89AB62-4337-44C4-8377-14BD726AF21A}" type="slidenum">
              <a:rPr lang="en-US"/>
              <a:pPr/>
              <a:t>11</a:t>
            </a:fld>
            <a:endParaRPr lang="en-US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A44AAF-B535-42CB-A0B6-A9300E477AFC}" type="slidenum">
              <a:rPr lang="en-US"/>
              <a:pPr/>
              <a:t>12</a:t>
            </a:fld>
            <a:endParaRPr lang="en-US"/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All taken with TYPE A oil. 60x/1.40. Different dispersions. Lateral is an X-Y projection. Axial is 3D in Z. NF and DF oils have some auto fluorescence in visible but not near UV and UV. Use type A for visible fluorescence.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550843-5665-4492-8520-049E0F22156C}" type="slidenum">
              <a:rPr lang="en-US"/>
              <a:pPr/>
              <a:t>15</a:t>
            </a:fld>
            <a:endParaRPr lang="en-US"/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214534-EF08-4A97-8CCB-B27F0B624377}" type="slidenum">
              <a:rPr lang="en-US"/>
              <a:pPr/>
              <a:t>16</a:t>
            </a:fld>
            <a:endParaRPr lang="en-US"/>
          </a:p>
        </p:txBody>
      </p:sp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C82D4C-3E36-4993-9BFB-93589FF2288F}" type="slidenum">
              <a:rPr lang="en-US"/>
              <a:pPr/>
              <a:t>17</a:t>
            </a:fld>
            <a:endParaRPr lang="en-US"/>
          </a:p>
        </p:txBody>
      </p:sp>
      <p:sp>
        <p:nvSpPr>
          <p:cNvPr id="502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2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A7B12C-CC32-4407-9EB9-5100DD38A8FA}" type="slidenum">
              <a:rPr lang="en-US"/>
              <a:pPr/>
              <a:t>18</a:t>
            </a:fld>
            <a:endParaRPr lang="en-US"/>
          </a:p>
        </p:txBody>
      </p:sp>
      <p:sp>
        <p:nvSpPr>
          <p:cNvPr id="504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6AE055-AB18-45C7-92B9-450D16ED48D9}" type="slidenum">
              <a:rPr lang="en-US"/>
              <a:pPr/>
              <a:t>19</a:t>
            </a:fld>
            <a:endParaRPr lang="en-US"/>
          </a:p>
        </p:txBody>
      </p:sp>
      <p:sp>
        <p:nvSpPr>
          <p:cNvPr id="15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9BC99B-681B-4252-A78E-E126D6521506}" type="slidenum">
              <a:rPr lang="en-US"/>
              <a:pPr/>
              <a:t>20</a:t>
            </a:fld>
            <a:endParaRPr lang="en-US"/>
          </a:p>
        </p:txBody>
      </p:sp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95E1A3-83B6-4859-9207-E69E7C7AF9BD}" type="slidenum">
              <a:rPr lang="en-US"/>
              <a:pPr/>
              <a:t>21</a:t>
            </a:fld>
            <a:endParaRPr lang="en-US"/>
          </a:p>
        </p:txBody>
      </p:sp>
      <p:sp>
        <p:nvSpPr>
          <p:cNvPr id="158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910A35-05BB-4D9D-A6B9-95DAA1ADEE44}" type="slidenum">
              <a:rPr lang="en-US"/>
              <a:pPr/>
              <a:t>22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036CCD-5927-4F38-A74D-AC76E34BB43E}" type="slidenum">
              <a:rPr lang="en-US"/>
              <a:pPr/>
              <a:t>3</a:t>
            </a:fld>
            <a:endParaRPr lang="en-US"/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EC65E5-579A-4D0A-9A83-9D9EF655C733}" type="slidenum">
              <a:rPr lang="en-US"/>
              <a:pPr/>
              <a:t>23</a:t>
            </a:fld>
            <a:endParaRPr lang="en-US"/>
          </a:p>
        </p:txBody>
      </p:sp>
      <p:sp>
        <p:nvSpPr>
          <p:cNvPr id="16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510D69-4A77-493D-AA4C-EA91CA94250D}" type="slidenum">
              <a:rPr lang="en-US"/>
              <a:pPr/>
              <a:t>24</a:t>
            </a:fld>
            <a:endParaRPr lang="en-US"/>
          </a:p>
        </p:txBody>
      </p:sp>
      <p:sp>
        <p:nvSpPr>
          <p:cNvPr id="16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C677EA-A718-417E-928A-3BEA866A9996}" type="slidenum">
              <a:rPr lang="en-US"/>
              <a:pPr/>
              <a:t>25</a:t>
            </a:fld>
            <a:endParaRPr lang="en-US"/>
          </a:p>
        </p:txBody>
      </p:sp>
      <p:sp>
        <p:nvSpPr>
          <p:cNvPr id="162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72FCE0-A870-4E6B-968E-7F900974FC97}" type="slidenum">
              <a:rPr lang="en-US"/>
              <a:pPr/>
              <a:t>26</a:t>
            </a:fld>
            <a:endParaRPr lang="en-US"/>
          </a:p>
        </p:txBody>
      </p:sp>
      <p:sp>
        <p:nvSpPr>
          <p:cNvPr id="16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D860CB-FD0B-49FA-AF48-16A8DC0EF641}" type="slidenum">
              <a:rPr lang="en-US"/>
              <a:pPr/>
              <a:t>29</a:t>
            </a:fld>
            <a:endParaRPr lang="en-US"/>
          </a:p>
        </p:txBody>
      </p:sp>
      <p:sp>
        <p:nvSpPr>
          <p:cNvPr id="164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2DEDE8-D55A-4C40-93AC-90DF7C2FF7B4}" type="slidenum">
              <a:rPr lang="en-US"/>
              <a:pPr/>
              <a:t>30</a:t>
            </a:fld>
            <a:endParaRPr lang="en-US"/>
          </a:p>
        </p:txBody>
      </p:sp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7814CF-D09F-4973-87BF-2313256EF9FA}" type="slidenum">
              <a:rPr lang="en-US"/>
              <a:pPr/>
              <a:t>31</a:t>
            </a:fld>
            <a:endParaRPr lang="en-US"/>
          </a:p>
        </p:txBody>
      </p:sp>
      <p:sp>
        <p:nvSpPr>
          <p:cNvPr id="16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306D49-5CC7-4365-B345-D9C71EC141CA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306D49-5CC7-4365-B345-D9C71EC141CA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20BB77-B3E4-4266-8D5F-3D94FD1F3B21}" type="slidenum">
              <a:rPr lang="en-US"/>
              <a:pPr/>
              <a:t>34</a:t>
            </a:fld>
            <a:endParaRPr lang="en-US"/>
          </a:p>
        </p:txBody>
      </p:sp>
      <p:sp>
        <p:nvSpPr>
          <p:cNvPr id="167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AF08C8-0CDB-4FA3-8786-4AC17FB48E14}" type="slidenum">
              <a:rPr lang="en-US"/>
              <a:pPr/>
              <a:t>4</a:t>
            </a:fld>
            <a:endParaRPr lang="en-US"/>
          </a:p>
        </p:txBody>
      </p:sp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702DDA-73EE-4D95-99D4-AD365A5628FA}" type="slidenum">
              <a:rPr lang="en-US"/>
              <a:pPr/>
              <a:t>37</a:t>
            </a:fld>
            <a:endParaRPr lang="en-US"/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45F52B-A99E-4228-8FDA-59B0A668576C}" type="slidenum">
              <a:rPr lang="en-US"/>
              <a:pPr/>
              <a:t>41</a:t>
            </a:fld>
            <a:endParaRPr lang="en-US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13C0BE-086E-421B-8E4C-78C62DBE4064}" type="slidenum">
              <a:rPr lang="en-US"/>
              <a:pPr/>
              <a:t>42</a:t>
            </a:fld>
            <a:endParaRPr lang="en-US"/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63CCBA-417B-454C-A1AA-E6C75D80F84C}" type="slidenum">
              <a:rPr lang="en-US"/>
              <a:pPr/>
              <a:t>43</a:t>
            </a:fld>
            <a:endParaRPr lang="en-US"/>
          </a:p>
        </p:txBody>
      </p:sp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2F91F5-82AF-4B6E-88A7-3C2CCA2E106B}" type="slidenum">
              <a:rPr lang="en-US"/>
              <a:pPr/>
              <a:t>44</a:t>
            </a:fld>
            <a:endParaRPr lang="en-US"/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AB4E47-30BB-4E02-B87D-54B81FACA5BE}" type="slidenum">
              <a:rPr lang="en-US"/>
              <a:pPr/>
              <a:t>5</a:t>
            </a:fld>
            <a:endParaRPr lang="en-US"/>
          </a:p>
        </p:txBody>
      </p:sp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1BA044-85BF-4C3A-B6CF-9E6FC5D21BCA}" type="slidenum">
              <a:rPr lang="en-US"/>
              <a:pPr/>
              <a:t>6</a:t>
            </a:fld>
            <a:endParaRPr lang="en-US"/>
          </a:p>
        </p:txBody>
      </p:sp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5FDFC2-43E7-4047-85D9-AFFBE0CE035D}" type="slidenum">
              <a:rPr lang="en-US"/>
              <a:pPr/>
              <a:t>7</a:t>
            </a:fld>
            <a:endParaRPr lang="en-US"/>
          </a:p>
        </p:txBody>
      </p:sp>
      <p:sp>
        <p:nvSpPr>
          <p:cNvPr id="14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1C824E-BBC3-4542-AA65-30E751CC1ACF}" type="slidenum">
              <a:rPr lang="en-US"/>
              <a:pPr/>
              <a:t>8</a:t>
            </a:fld>
            <a:endParaRPr lang="en-US"/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44F617-E0AD-40C7-9350-4B37F22DE950}" type="slidenum">
              <a:rPr lang="en-US"/>
              <a:pPr/>
              <a:t>9</a:t>
            </a:fld>
            <a:endParaRPr lang="en-US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BCA266-D9F9-4AFA-A255-3D8732DC1129}" type="slidenum">
              <a:rPr lang="en-US"/>
              <a:pPr/>
              <a:t>10</a:t>
            </a:fld>
            <a:endParaRPr lang="en-US"/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D555-10B4-4533-89F1-B25EF92A732A}" type="datetimeFigureOut">
              <a:rPr lang="en-US" smtClean="0"/>
              <a:t>4/3/2013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92F31-48E6-4713-A6CC-F0321E8470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D555-10B4-4533-89F1-B25EF92A732A}" type="datetimeFigureOut">
              <a:rPr lang="en-US" smtClean="0"/>
              <a:t>4/3/2013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92F31-48E6-4713-A6CC-F0321E8470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D555-10B4-4533-89F1-B25EF92A732A}" type="datetimeFigureOut">
              <a:rPr lang="en-US" smtClean="0"/>
              <a:t>4/3/2013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92F31-48E6-4713-A6CC-F0321E8470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D555-10B4-4533-89F1-B25EF92A732A}" type="datetimeFigureOut">
              <a:rPr lang="en-US" smtClean="0"/>
              <a:t>4/3/2013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92F31-48E6-4713-A6CC-F0321E8470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D555-10B4-4533-89F1-B25EF92A732A}" type="datetimeFigureOut">
              <a:rPr lang="en-US" smtClean="0"/>
              <a:t>4/3/2013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92F31-48E6-4713-A6CC-F0321E8470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D555-10B4-4533-89F1-B25EF92A732A}" type="datetimeFigureOut">
              <a:rPr lang="en-US" smtClean="0"/>
              <a:t>4/3/2013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92F31-48E6-4713-A6CC-F0321E8470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D555-10B4-4533-89F1-B25EF92A732A}" type="datetimeFigureOut">
              <a:rPr lang="en-US" smtClean="0"/>
              <a:t>4/3/2013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92F31-48E6-4713-A6CC-F0321E8470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D555-10B4-4533-89F1-B25EF92A732A}" type="datetimeFigureOut">
              <a:rPr lang="en-US" smtClean="0"/>
              <a:t>4/3/2013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92F31-48E6-4713-A6CC-F0321E8470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D555-10B4-4533-89F1-B25EF92A732A}" type="datetimeFigureOut">
              <a:rPr lang="en-US" smtClean="0"/>
              <a:t>4/3/2013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92F31-48E6-4713-A6CC-F0321E8470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D555-10B4-4533-89F1-B25EF92A732A}" type="datetimeFigureOut">
              <a:rPr lang="en-US" smtClean="0"/>
              <a:t>4/3/2013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92F31-48E6-4713-A6CC-F0321E8470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D555-10B4-4533-89F1-B25EF92A732A}" type="datetimeFigureOut">
              <a:rPr lang="en-US" smtClean="0"/>
              <a:t>4/3/2013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92F31-48E6-4713-A6CC-F0321E8470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6D555-10B4-4533-89F1-B25EF92A732A}" type="datetimeFigureOut">
              <a:rPr lang="en-US" smtClean="0"/>
              <a:t>4/3/2013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92F31-48E6-4713-A6CC-F0321E84703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wmf"/><Relationship Id="rId4" Type="http://schemas.openxmlformats.org/officeDocument/2006/relationships/image" Target="../media/image17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1" y="-2590800"/>
            <a:ext cx="9094343" cy="944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335597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Principles and Practices of Light Microscopy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sz="3200" dirty="0" smtClean="0">
                <a:solidFill>
                  <a:schemeClr val="bg1"/>
                </a:solidFill>
              </a:rPr>
              <a:t>II: </a:t>
            </a:r>
            <a:r>
              <a:rPr lang="en-US" sz="3200" dirty="0" err="1" smtClean="0">
                <a:solidFill>
                  <a:schemeClr val="bg1"/>
                </a:solidFill>
              </a:rPr>
              <a:t>Brightfield</a:t>
            </a:r>
            <a:r>
              <a:rPr lang="en-US" sz="3200" dirty="0" smtClean="0">
                <a:solidFill>
                  <a:schemeClr val="bg1"/>
                </a:solidFill>
              </a:rPr>
              <a:t> optics, resolution, and aberrations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2667000" y="2133600"/>
            <a:ext cx="5257800" cy="3657600"/>
            <a:chOff x="1680" y="1344"/>
            <a:chExt cx="3312" cy="2304"/>
          </a:xfrm>
        </p:grpSpPr>
        <p:pic>
          <p:nvPicPr>
            <p:cNvPr id="5127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80" y="1344"/>
              <a:ext cx="2304" cy="2304"/>
            </a:xfrm>
            <a:prstGeom prst="rect">
              <a:avLst/>
            </a:prstGeom>
            <a:noFill/>
          </p:spPr>
        </p:pic>
        <p:sp>
          <p:nvSpPr>
            <p:cNvPr id="5135" name="Rectangle 15"/>
            <p:cNvSpPr>
              <a:spLocks noChangeArrowheads="1"/>
            </p:cNvSpPr>
            <p:nvPr/>
          </p:nvSpPr>
          <p:spPr bwMode="auto">
            <a:xfrm>
              <a:off x="2880" y="2928"/>
              <a:ext cx="211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eaLnBrk="1" hangingPunct="1"/>
              <a:r>
                <a:rPr lang="en-US" sz="1800" b="1">
                  <a:solidFill>
                    <a:schemeClr val="tx2"/>
                  </a:solidFill>
                  <a:latin typeface="Chalkboard" charset="0"/>
                </a:rPr>
                <a:t>Achromat (2 glass types)</a:t>
              </a:r>
            </a:p>
          </p:txBody>
        </p:sp>
        <p:sp>
          <p:nvSpPr>
            <p:cNvPr id="5138" name="Line 18"/>
            <p:cNvSpPr>
              <a:spLocks noChangeShapeType="1"/>
            </p:cNvSpPr>
            <p:nvPr/>
          </p:nvSpPr>
          <p:spPr bwMode="auto">
            <a:xfrm flipH="1" flipV="1">
              <a:off x="2880" y="2304"/>
              <a:ext cx="43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2667000" y="2133600"/>
            <a:ext cx="6172200" cy="3657600"/>
            <a:chOff x="1680" y="1344"/>
            <a:chExt cx="3888" cy="2304"/>
          </a:xfrm>
        </p:grpSpPr>
        <p:pic>
          <p:nvPicPr>
            <p:cNvPr id="5126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80" y="1344"/>
              <a:ext cx="2304" cy="2304"/>
            </a:xfrm>
            <a:prstGeom prst="rect">
              <a:avLst/>
            </a:prstGeom>
            <a:noFill/>
          </p:spPr>
        </p:pic>
        <p:sp>
          <p:nvSpPr>
            <p:cNvPr id="5136" name="Rectangle 16"/>
            <p:cNvSpPr>
              <a:spLocks noChangeArrowheads="1"/>
            </p:cNvSpPr>
            <p:nvPr/>
          </p:nvSpPr>
          <p:spPr bwMode="auto">
            <a:xfrm>
              <a:off x="3456" y="2496"/>
              <a:ext cx="211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eaLnBrk="1" hangingPunct="1"/>
              <a:r>
                <a:rPr lang="en-US" sz="1800" b="1">
                  <a:solidFill>
                    <a:schemeClr val="tx2"/>
                  </a:solidFill>
                  <a:latin typeface="Chalkboard" charset="0"/>
                </a:rPr>
                <a:t>Apochromat (</a:t>
              </a:r>
              <a:r>
                <a:rPr lang="en-US" sz="1800" b="1">
                  <a:solidFill>
                    <a:schemeClr val="tx2"/>
                  </a:solidFill>
                  <a:latin typeface="Chalkboard" charset="0"/>
                  <a:sym typeface="Symbol" pitchFamily="18" charset="2"/>
                </a:rPr>
                <a:t></a:t>
              </a:r>
              <a:r>
                <a:rPr lang="en-US" sz="1800" b="1">
                  <a:solidFill>
                    <a:schemeClr val="tx2"/>
                  </a:solidFill>
                  <a:latin typeface="Chalkboard" charset="0"/>
                </a:rPr>
                <a:t>3 glass types)</a:t>
              </a:r>
            </a:p>
          </p:txBody>
        </p:sp>
        <p:sp>
          <p:nvSpPr>
            <p:cNvPr id="5139" name="Line 19"/>
            <p:cNvSpPr>
              <a:spLocks noChangeShapeType="1"/>
            </p:cNvSpPr>
            <p:nvPr/>
          </p:nvSpPr>
          <p:spPr bwMode="auto">
            <a:xfrm flipH="1" flipV="1">
              <a:off x="3600" y="2160"/>
              <a:ext cx="14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Achromats and Apochromats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67000" y="2133600"/>
            <a:ext cx="3657600" cy="3657600"/>
          </a:xfrm>
          <a:prstGeom prst="rect">
            <a:avLst/>
          </a:prstGeom>
          <a:noFill/>
        </p:spPr>
      </p:pic>
      <p:sp>
        <p:nvSpPr>
          <p:cNvPr id="5128" name="Rectangle 8"/>
          <p:cNvSpPr>
            <a:spLocks noChangeArrowheads="1"/>
          </p:cNvSpPr>
          <p:nvPr/>
        </p:nvSpPr>
        <p:spPr bwMode="auto">
          <a:xfrm>
            <a:off x="1487488" y="-11113"/>
            <a:ext cx="184150" cy="457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130" name="Rectangle 10"/>
          <p:cNvSpPr>
            <a:spLocks noChangeArrowheads="1"/>
          </p:cNvSpPr>
          <p:nvPr/>
        </p:nvSpPr>
        <p:spPr bwMode="auto">
          <a:xfrm>
            <a:off x="6781800" y="3124200"/>
            <a:ext cx="2133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/>
            <a:r>
              <a:rPr lang="en-US" sz="1800" b="1">
                <a:solidFill>
                  <a:schemeClr val="tx2"/>
                </a:solidFill>
                <a:latin typeface="Geneva" charset="0"/>
              </a:rPr>
              <a:t>Wavelength</a:t>
            </a:r>
          </a:p>
        </p:txBody>
      </p:sp>
      <p:sp>
        <p:nvSpPr>
          <p:cNvPr id="5131" name="Line 11"/>
          <p:cNvSpPr>
            <a:spLocks noChangeShapeType="1"/>
          </p:cNvSpPr>
          <p:nvPr/>
        </p:nvSpPr>
        <p:spPr bwMode="auto">
          <a:xfrm>
            <a:off x="2362200" y="3284538"/>
            <a:ext cx="434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32" name="Line 12"/>
          <p:cNvSpPr>
            <a:spLocks noChangeShapeType="1"/>
          </p:cNvSpPr>
          <p:nvPr/>
        </p:nvSpPr>
        <p:spPr bwMode="auto">
          <a:xfrm flipV="1">
            <a:off x="2438400" y="1524000"/>
            <a:ext cx="0" cy="419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33" name="Rectangle 13"/>
          <p:cNvSpPr>
            <a:spLocks noChangeArrowheads="1"/>
          </p:cNvSpPr>
          <p:nvPr/>
        </p:nvSpPr>
        <p:spPr bwMode="auto">
          <a:xfrm rot="16200000">
            <a:off x="454936" y="3007636"/>
            <a:ext cx="3276600" cy="537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/>
            <a:r>
              <a:rPr lang="en-US" sz="1800" b="1" dirty="0" smtClean="0">
                <a:solidFill>
                  <a:schemeClr val="tx2"/>
                </a:solidFill>
                <a:latin typeface="Geneva" charset="0"/>
              </a:rPr>
              <a:t>Focal length</a:t>
            </a:r>
            <a:endParaRPr lang="en-US" sz="1800" b="1" dirty="0">
              <a:solidFill>
                <a:schemeClr val="tx2"/>
              </a:solidFill>
              <a:latin typeface="Geneva" charset="0"/>
            </a:endParaRPr>
          </a:p>
        </p:txBody>
      </p:sp>
      <p:sp>
        <p:nvSpPr>
          <p:cNvPr id="5134" name="Rectangle 14"/>
          <p:cNvSpPr>
            <a:spLocks noChangeArrowheads="1"/>
          </p:cNvSpPr>
          <p:nvPr/>
        </p:nvSpPr>
        <p:spPr bwMode="auto">
          <a:xfrm>
            <a:off x="3124200" y="5791200"/>
            <a:ext cx="1676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/>
            <a:r>
              <a:rPr lang="en-US" sz="1800" b="1">
                <a:solidFill>
                  <a:schemeClr val="tx2"/>
                </a:solidFill>
                <a:latin typeface="Chalkboard" charset="0"/>
              </a:rPr>
              <a:t>Simple lens</a:t>
            </a:r>
          </a:p>
        </p:txBody>
      </p:sp>
      <p:sp>
        <p:nvSpPr>
          <p:cNvPr id="5137" name="Line 17"/>
          <p:cNvSpPr>
            <a:spLocks noChangeShapeType="1"/>
          </p:cNvSpPr>
          <p:nvPr/>
        </p:nvSpPr>
        <p:spPr bwMode="auto">
          <a:xfrm flipH="1" flipV="1">
            <a:off x="3048000" y="5334000"/>
            <a:ext cx="609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828675" y="152400"/>
            <a:ext cx="7781925" cy="3835400"/>
            <a:chOff x="970" y="565"/>
            <a:chExt cx="4038" cy="1990"/>
          </a:xfrm>
        </p:grpSpPr>
        <p:pic>
          <p:nvPicPr>
            <p:cNvPr id="29715" name="Picture 1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41" y="697"/>
              <a:ext cx="2984" cy="18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9723" name="Rectangle 27"/>
            <p:cNvSpPr>
              <a:spLocks noChangeArrowheads="1"/>
            </p:cNvSpPr>
            <p:nvPr/>
          </p:nvSpPr>
          <p:spPr bwMode="auto">
            <a:xfrm>
              <a:off x="970" y="565"/>
              <a:ext cx="4038" cy="40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9706" name="Rectangle 10"/>
          <p:cNvSpPr>
            <a:spLocks noGrp="1" noChangeArrowheads="1"/>
          </p:cNvSpPr>
          <p:nvPr>
            <p:ph type="title"/>
          </p:nvPr>
        </p:nvSpPr>
        <p:spPr>
          <a:xfrm>
            <a:off x="685800" y="238125"/>
            <a:ext cx="7772400" cy="711200"/>
          </a:xfrm>
        </p:spPr>
        <p:txBody>
          <a:bodyPr/>
          <a:lstStyle/>
          <a:p>
            <a:r>
              <a:rPr lang="en-US" sz="3200" dirty="0"/>
              <a:t>Correction  classes of objectives</a:t>
            </a:r>
          </a:p>
        </p:txBody>
      </p:sp>
      <p:sp>
        <p:nvSpPr>
          <p:cNvPr id="29708" name="Rectangle 12"/>
          <p:cNvSpPr>
            <a:spLocks noChangeArrowheads="1"/>
          </p:cNvSpPr>
          <p:nvPr/>
        </p:nvSpPr>
        <p:spPr bwMode="auto">
          <a:xfrm>
            <a:off x="1487488" y="-11113"/>
            <a:ext cx="184150" cy="457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9718" name="Rectangle 22"/>
          <p:cNvSpPr>
            <a:spLocks noChangeArrowheads="1"/>
          </p:cNvSpPr>
          <p:nvPr/>
        </p:nvSpPr>
        <p:spPr bwMode="auto">
          <a:xfrm>
            <a:off x="2039938" y="3925888"/>
            <a:ext cx="1279525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/>
            <a:r>
              <a:rPr lang="en-US" sz="1800" b="1">
                <a:solidFill>
                  <a:schemeClr val="tx2"/>
                </a:solidFill>
                <a:latin typeface="Chalkboard" charset="0"/>
              </a:rPr>
              <a:t>Achromat</a:t>
            </a:r>
            <a:br>
              <a:rPr lang="en-US" sz="1800" b="1">
                <a:solidFill>
                  <a:schemeClr val="tx2"/>
                </a:solidFill>
                <a:latin typeface="Chalkboard" charset="0"/>
              </a:rPr>
            </a:br>
            <a:r>
              <a:rPr lang="en-US" sz="1800">
                <a:solidFill>
                  <a:schemeClr val="tx2"/>
                </a:solidFill>
                <a:latin typeface="Chalkboard" charset="0"/>
              </a:rPr>
              <a:t>(cheap)</a:t>
            </a:r>
          </a:p>
        </p:txBody>
      </p:sp>
      <p:sp>
        <p:nvSpPr>
          <p:cNvPr id="29720" name="Rectangle 24"/>
          <p:cNvSpPr>
            <a:spLocks noChangeArrowheads="1"/>
          </p:cNvSpPr>
          <p:nvPr/>
        </p:nvSpPr>
        <p:spPr bwMode="auto">
          <a:xfrm>
            <a:off x="3648075" y="3949700"/>
            <a:ext cx="1947863" cy="135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/>
            <a:r>
              <a:rPr lang="en-US" sz="1800" b="1">
                <a:solidFill>
                  <a:schemeClr val="tx2"/>
                </a:solidFill>
                <a:latin typeface="Chalkboard" charset="0"/>
              </a:rPr>
              <a:t>Fluor</a:t>
            </a:r>
            <a:br>
              <a:rPr lang="en-US" sz="1800" b="1">
                <a:solidFill>
                  <a:schemeClr val="tx2"/>
                </a:solidFill>
                <a:latin typeface="Chalkboard" charset="0"/>
              </a:rPr>
            </a:br>
            <a:r>
              <a:rPr lang="en-US" sz="1800">
                <a:solidFill>
                  <a:schemeClr val="tx2"/>
                </a:solidFill>
                <a:latin typeface="Chalkboard" charset="0"/>
              </a:rPr>
              <a:t>“semi-apo”</a:t>
            </a:r>
            <a:br>
              <a:rPr lang="en-US" sz="1800">
                <a:solidFill>
                  <a:schemeClr val="tx2"/>
                </a:solidFill>
                <a:latin typeface="Chalkboard" charset="0"/>
              </a:rPr>
            </a:br>
            <a:r>
              <a:rPr lang="en-US" sz="1800">
                <a:solidFill>
                  <a:schemeClr val="tx2"/>
                </a:solidFill>
                <a:latin typeface="Chalkboard" charset="0"/>
              </a:rPr>
              <a:t>(good correction, high UV transmission)</a:t>
            </a:r>
          </a:p>
        </p:txBody>
      </p:sp>
      <p:sp>
        <p:nvSpPr>
          <p:cNvPr id="29721" name="Rectangle 25"/>
          <p:cNvSpPr>
            <a:spLocks noChangeArrowheads="1"/>
          </p:cNvSpPr>
          <p:nvPr/>
        </p:nvSpPr>
        <p:spPr bwMode="auto">
          <a:xfrm>
            <a:off x="5646738" y="3902075"/>
            <a:ext cx="1947862" cy="61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/>
            <a:r>
              <a:rPr lang="en-US" sz="1800" b="1">
                <a:solidFill>
                  <a:schemeClr val="tx2"/>
                </a:solidFill>
                <a:latin typeface="Chalkboard" charset="0"/>
              </a:rPr>
              <a:t>Apochromat</a:t>
            </a:r>
            <a:br>
              <a:rPr lang="en-US" sz="1800" b="1">
                <a:solidFill>
                  <a:schemeClr val="tx2"/>
                </a:solidFill>
                <a:latin typeface="Chalkboard" charset="0"/>
              </a:rPr>
            </a:br>
            <a:r>
              <a:rPr lang="en-US" sz="1800">
                <a:solidFill>
                  <a:schemeClr val="tx2"/>
                </a:solidFill>
                <a:latin typeface="Chalkboard" charset="0"/>
              </a:rPr>
              <a:t>(best correction)</a:t>
            </a:r>
          </a:p>
        </p:txBody>
      </p:sp>
      <p:sp>
        <p:nvSpPr>
          <p:cNvPr id="29725" name="Rectangle 29"/>
          <p:cNvSpPr>
            <a:spLocks noChangeArrowheads="1"/>
          </p:cNvSpPr>
          <p:nvPr/>
        </p:nvSpPr>
        <p:spPr bwMode="auto">
          <a:xfrm>
            <a:off x="1235075" y="5664200"/>
            <a:ext cx="7418388" cy="61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eaLnBrk="1" hangingPunct="1"/>
            <a:r>
              <a:rPr lang="en-US" sz="2000" b="1">
                <a:solidFill>
                  <a:schemeClr val="tx2"/>
                </a:solidFill>
                <a:latin typeface="Chalkboard" charset="0"/>
              </a:rPr>
              <a:t>Correction for other (i.e. monochromatic) aberrations</a:t>
            </a:r>
            <a:br>
              <a:rPr lang="en-US" sz="2000" b="1">
                <a:solidFill>
                  <a:schemeClr val="tx2"/>
                </a:solidFill>
                <a:latin typeface="Chalkboard" charset="0"/>
              </a:rPr>
            </a:br>
            <a:r>
              <a:rPr lang="en-US" sz="2000" b="1">
                <a:solidFill>
                  <a:schemeClr val="tx2"/>
                </a:solidFill>
                <a:latin typeface="Chalkboard" charset="0"/>
              </a:rPr>
              <a:t>also improves in the same order </a:t>
            </a:r>
            <a:endParaRPr lang="en-US" sz="2000">
              <a:solidFill>
                <a:schemeClr val="tx2"/>
              </a:solidFill>
              <a:latin typeface="Chalkboard" charset="0"/>
            </a:endParaRPr>
          </a:p>
        </p:txBody>
      </p:sp>
      <p:sp>
        <p:nvSpPr>
          <p:cNvPr id="29726" name="Line 30"/>
          <p:cNvSpPr>
            <a:spLocks noChangeShapeType="1"/>
          </p:cNvSpPr>
          <p:nvPr/>
        </p:nvSpPr>
        <p:spPr bwMode="auto">
          <a:xfrm>
            <a:off x="5335588" y="6175375"/>
            <a:ext cx="10842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8" name="Picture 2" descr="chrom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481138"/>
            <a:ext cx="6629400" cy="530066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339" name="Text Box 3"/>
          <p:cNvSpPr txBox="1">
            <a:spLocks noChangeArrowheads="1"/>
          </p:cNvSpPr>
          <p:nvPr/>
        </p:nvSpPr>
        <p:spPr bwMode="auto">
          <a:xfrm>
            <a:off x="762000" y="244475"/>
            <a:ext cx="7467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400" dirty="0">
                <a:latin typeface="+mj-lt"/>
              </a:rPr>
              <a:t>Using the wrong immersion oil can induce axial chromatic </a:t>
            </a:r>
            <a:r>
              <a:rPr lang="en-US" sz="2400" dirty="0" smtClean="0">
                <a:latin typeface="+mj-lt"/>
              </a:rPr>
              <a:t>aberration</a:t>
            </a:r>
            <a:endParaRPr lang="en-US" sz="2400" dirty="0">
              <a:latin typeface="+mj-lt"/>
            </a:endParaRPr>
          </a:p>
        </p:txBody>
      </p:sp>
      <p:sp>
        <p:nvSpPr>
          <p:cNvPr id="142340" name="Text Box 4"/>
          <p:cNvSpPr txBox="1">
            <a:spLocks noChangeArrowheads="1"/>
          </p:cNvSpPr>
          <p:nvPr/>
        </p:nvSpPr>
        <p:spPr bwMode="auto">
          <a:xfrm>
            <a:off x="2209800" y="2165350"/>
            <a:ext cx="914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1800" b="1">
                <a:latin typeface="Tahoma" pitchFamily="34" charset="0"/>
              </a:rPr>
              <a:t>(X-Y)</a:t>
            </a:r>
          </a:p>
        </p:txBody>
      </p:sp>
      <p:sp>
        <p:nvSpPr>
          <p:cNvPr id="142341" name="Rectangle 5"/>
          <p:cNvSpPr>
            <a:spLocks noChangeArrowheads="1"/>
          </p:cNvSpPr>
          <p:nvPr/>
        </p:nvSpPr>
        <p:spPr bwMode="auto">
          <a:xfrm>
            <a:off x="2055813" y="4179888"/>
            <a:ext cx="7889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1800" b="1">
                <a:latin typeface="Tahoma" pitchFamily="34" charset="0"/>
              </a:rPr>
              <a:t>(X-Z)</a:t>
            </a:r>
          </a:p>
        </p:txBody>
      </p:sp>
      <p:sp>
        <p:nvSpPr>
          <p:cNvPr id="142342" name="Text Box 6"/>
          <p:cNvSpPr txBox="1">
            <a:spLocks noChangeArrowheads="1"/>
          </p:cNvSpPr>
          <p:nvPr/>
        </p:nvSpPr>
        <p:spPr bwMode="auto">
          <a:xfrm>
            <a:off x="6134100" y="1511300"/>
            <a:ext cx="1447800" cy="3286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0" bIns="137160"/>
          <a:lstStyle/>
          <a:p>
            <a:pPr algn="ctr" eaLnBrk="1" hangingPunct="1">
              <a:spcBef>
                <a:spcPct val="50000"/>
              </a:spcBef>
            </a:pPr>
            <a:r>
              <a:rPr lang="en-US" sz="2400" dirty="0" err="1">
                <a:latin typeface="Tahoma" pitchFamily="34" charset="0"/>
              </a:rPr>
              <a:t>Cargille</a:t>
            </a:r>
            <a:endParaRPr lang="en-US" sz="2400" dirty="0">
              <a:latin typeface="Tahoma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72910" y="6488668"/>
            <a:ext cx="1171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Steve Ross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8829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622425" y="152400"/>
            <a:ext cx="5899150" cy="1143000"/>
          </a:xfrm>
        </p:spPr>
        <p:txBody>
          <a:bodyPr>
            <a:normAutofit fontScale="90000"/>
          </a:bodyPr>
          <a:lstStyle/>
          <a:p>
            <a:r>
              <a:rPr lang="en-US" b="0"/>
              <a:t>Putting one brand of objectives onto another brand of microscope?</a:t>
            </a:r>
          </a:p>
        </p:txBody>
      </p:sp>
      <p:sp>
        <p:nvSpPr>
          <p:cNvPr id="8197" name="Rectangle 5"/>
          <p:cNvSpPr>
            <a:spLocks noChangeArrowheads="1"/>
          </p:cNvSpPr>
          <p:nvPr/>
        </p:nvSpPr>
        <p:spPr bwMode="auto">
          <a:xfrm>
            <a:off x="654050" y="1638300"/>
            <a:ext cx="8015288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230188" indent="-230188">
              <a:tabLst>
                <a:tab pos="571500" algn="l"/>
              </a:tabLst>
            </a:pPr>
            <a:r>
              <a:rPr lang="en-US" sz="2000" b="1" dirty="0">
                <a:solidFill>
                  <a:schemeClr val="tx2"/>
                </a:solidFill>
                <a:latin typeface="Chalkboard" charset="0"/>
              </a:rPr>
              <a:t>Usually a bad idea:</a:t>
            </a:r>
          </a:p>
          <a:p>
            <a:pPr marL="230188" indent="-230188">
              <a:tabLst>
                <a:tab pos="571500" algn="l"/>
              </a:tabLst>
            </a:pPr>
            <a:endParaRPr lang="en-US" sz="2000" dirty="0">
              <a:solidFill>
                <a:schemeClr val="tx2"/>
              </a:solidFill>
              <a:latin typeface="Chalkboard" charset="0"/>
            </a:endParaRPr>
          </a:p>
          <a:p>
            <a:pPr marL="230188" indent="-230188">
              <a:buFontTx/>
              <a:buChar char="•"/>
              <a:tabLst>
                <a:tab pos="571500" algn="l"/>
              </a:tabLst>
            </a:pPr>
            <a:r>
              <a:rPr lang="en-US" sz="2000" dirty="0">
                <a:solidFill>
                  <a:schemeClr val="tx2"/>
                </a:solidFill>
                <a:latin typeface="Chalkboard" charset="0"/>
              </a:rPr>
              <a:t>May not even fit</a:t>
            </a:r>
          </a:p>
          <a:p>
            <a:pPr marL="230188" indent="-230188">
              <a:buFontTx/>
              <a:buChar char="•"/>
              <a:tabLst>
                <a:tab pos="571500" algn="l"/>
              </a:tabLst>
            </a:pPr>
            <a:endParaRPr lang="en-US" sz="2000" dirty="0">
              <a:solidFill>
                <a:schemeClr val="tx2"/>
              </a:solidFill>
              <a:latin typeface="Chalkboard" charset="0"/>
            </a:endParaRPr>
          </a:p>
          <a:p>
            <a:pPr marL="230188" indent="-230188">
              <a:buFontTx/>
              <a:buChar char="•"/>
              <a:tabLst>
                <a:tab pos="571500" algn="l"/>
              </a:tabLst>
            </a:pPr>
            <a:endParaRPr lang="en-US" sz="2000" dirty="0">
              <a:solidFill>
                <a:schemeClr val="tx2"/>
              </a:solidFill>
              <a:latin typeface="Chalkboard" charset="0"/>
            </a:endParaRPr>
          </a:p>
          <a:p>
            <a:pPr marL="230188" indent="-230188">
              <a:buFontTx/>
              <a:buChar char="•"/>
              <a:tabLst>
                <a:tab pos="571500" algn="l"/>
              </a:tabLst>
            </a:pPr>
            <a:r>
              <a:rPr lang="en-US" sz="2000" dirty="0">
                <a:solidFill>
                  <a:schemeClr val="tx2"/>
                </a:solidFill>
                <a:latin typeface="Chalkboard" charset="0"/>
              </a:rPr>
              <a:t>May get different magnification than</a:t>
            </a:r>
          </a:p>
          <a:p>
            <a:pPr marL="230188" indent="-230188">
              <a:tabLst>
                <a:tab pos="571500" algn="l"/>
              </a:tabLst>
            </a:pPr>
            <a:r>
              <a:rPr lang="en-US" sz="2000" dirty="0">
                <a:solidFill>
                  <a:schemeClr val="tx2"/>
                </a:solidFill>
                <a:latin typeface="Chalkboard" charset="0"/>
              </a:rPr>
              <a:t>	is printed on the objective</a:t>
            </a:r>
          </a:p>
          <a:p>
            <a:pPr marL="230188" indent="-230188">
              <a:buFontTx/>
              <a:buChar char="•"/>
              <a:tabLst>
                <a:tab pos="571500" algn="l"/>
              </a:tabLst>
            </a:pPr>
            <a:endParaRPr lang="en-US" sz="2000" dirty="0">
              <a:solidFill>
                <a:schemeClr val="tx2"/>
              </a:solidFill>
              <a:latin typeface="Chalkboard" charset="0"/>
            </a:endParaRPr>
          </a:p>
          <a:p>
            <a:pPr marL="230188" indent="-230188">
              <a:buFontTx/>
              <a:buChar char="•"/>
              <a:tabLst>
                <a:tab pos="571500" algn="l"/>
              </a:tabLst>
            </a:pPr>
            <a:endParaRPr lang="en-US" sz="2000" dirty="0">
              <a:solidFill>
                <a:schemeClr val="tx2"/>
              </a:solidFill>
              <a:latin typeface="Chalkboard" charset="0"/>
            </a:endParaRPr>
          </a:p>
          <a:p>
            <a:pPr marL="230188" indent="-230188">
              <a:buFontTx/>
              <a:buChar char="•"/>
              <a:tabLst>
                <a:tab pos="571500" algn="l"/>
              </a:tabLst>
            </a:pPr>
            <a:r>
              <a:rPr lang="en-US" sz="2000" dirty="0">
                <a:solidFill>
                  <a:schemeClr val="tx2"/>
                </a:solidFill>
                <a:latin typeface="Chalkboard" charset="0"/>
              </a:rPr>
              <a:t>Incompatible ways of</a:t>
            </a:r>
          </a:p>
          <a:p>
            <a:pPr marL="230188" indent="-230188">
              <a:tabLst>
                <a:tab pos="571500" algn="l"/>
              </a:tabLst>
            </a:pPr>
            <a:r>
              <a:rPr lang="en-US" sz="2000" dirty="0">
                <a:solidFill>
                  <a:schemeClr val="tx2"/>
                </a:solidFill>
                <a:latin typeface="Chalkboard" charset="0"/>
              </a:rPr>
              <a:t>	correcting lateral chromatic</a:t>
            </a:r>
          </a:p>
          <a:p>
            <a:pPr marL="230188" indent="-230188">
              <a:tabLst>
                <a:tab pos="571500" algn="l"/>
              </a:tabLst>
            </a:pPr>
            <a:r>
              <a:rPr lang="en-US" sz="2000" dirty="0">
                <a:solidFill>
                  <a:schemeClr val="tx2"/>
                </a:solidFill>
                <a:latin typeface="Chalkboard" charset="0"/>
              </a:rPr>
              <a:t>	aberration (LCA)</a:t>
            </a:r>
          </a:p>
          <a:p>
            <a:pPr marL="230188" indent="-230188">
              <a:tabLst>
                <a:tab pos="571500" algn="l"/>
              </a:tabLst>
            </a:pPr>
            <a:r>
              <a:rPr lang="en-US" sz="2000" dirty="0">
                <a:solidFill>
                  <a:schemeClr val="tx2"/>
                </a:solidFill>
                <a:latin typeface="Chalkboard" charset="0"/>
                <a:sym typeface="Symbol" pitchFamily="18" charset="2"/>
              </a:rPr>
              <a:t></a:t>
            </a:r>
            <a:r>
              <a:rPr lang="en-US" sz="2000" dirty="0">
                <a:solidFill>
                  <a:schemeClr val="tx2"/>
                </a:solidFill>
                <a:latin typeface="Chalkboard" charset="0"/>
              </a:rPr>
              <a:t>	mixing brands can produce severe LCA</a:t>
            </a:r>
          </a:p>
        </p:txBody>
      </p:sp>
      <p:grpSp>
        <p:nvGrpSpPr>
          <p:cNvPr id="8205" name="Group 13"/>
          <p:cNvGrpSpPr>
            <a:grpSpLocks/>
          </p:cNvGrpSpPr>
          <p:nvPr/>
        </p:nvGrpSpPr>
        <p:grpSpPr bwMode="auto">
          <a:xfrm>
            <a:off x="5583238" y="1173163"/>
            <a:ext cx="3560762" cy="2141537"/>
            <a:chOff x="3474" y="1236"/>
            <a:chExt cx="2163" cy="1338"/>
          </a:xfrm>
        </p:grpSpPr>
        <p:pic>
          <p:nvPicPr>
            <p:cNvPr id="8196" name="Picture 4" descr="parfocal_dist.jpg                                              001F1E40Mats Gustafsson                BC2CE792: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4" y="1236"/>
              <a:ext cx="1893" cy="1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98" name="Text Box 6"/>
            <p:cNvSpPr txBox="1">
              <a:spLocks noChangeArrowheads="1"/>
            </p:cNvSpPr>
            <p:nvPr/>
          </p:nvSpPr>
          <p:spPr bwMode="auto">
            <a:xfrm>
              <a:off x="5142" y="1282"/>
              <a:ext cx="495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800" b="1">
                  <a:latin typeface="Geneva" charset="0"/>
                </a:rPr>
                <a:t>Pitch = 0.75</a:t>
              </a:r>
            </a:p>
          </p:txBody>
        </p:sp>
        <p:sp>
          <p:nvSpPr>
            <p:cNvPr id="8199" name="Line 7"/>
            <p:cNvSpPr>
              <a:spLocks noChangeShapeType="1"/>
            </p:cNvSpPr>
            <p:nvPr/>
          </p:nvSpPr>
          <p:spPr bwMode="auto">
            <a:xfrm flipH="1">
              <a:off x="5055" y="1365"/>
              <a:ext cx="105" cy="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0" name="Rectangle 8"/>
            <p:cNvSpPr>
              <a:spLocks noChangeArrowheads="1"/>
            </p:cNvSpPr>
            <p:nvPr/>
          </p:nvSpPr>
          <p:spPr bwMode="auto">
            <a:xfrm>
              <a:off x="4150" y="1875"/>
              <a:ext cx="360" cy="4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1" name="Rectangle 9"/>
            <p:cNvSpPr>
              <a:spLocks noChangeArrowheads="1"/>
            </p:cNvSpPr>
            <p:nvPr/>
          </p:nvSpPr>
          <p:spPr bwMode="auto">
            <a:xfrm>
              <a:off x="4076" y="2346"/>
              <a:ext cx="485" cy="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2" name="Rectangle 10"/>
            <p:cNvSpPr>
              <a:spLocks noChangeArrowheads="1"/>
            </p:cNvSpPr>
            <p:nvPr/>
          </p:nvSpPr>
          <p:spPr bwMode="auto">
            <a:xfrm>
              <a:off x="4042" y="2375"/>
              <a:ext cx="500" cy="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3" name="Rectangle 11"/>
            <p:cNvSpPr>
              <a:spLocks noChangeArrowheads="1"/>
            </p:cNvSpPr>
            <p:nvPr/>
          </p:nvSpPr>
          <p:spPr bwMode="auto">
            <a:xfrm>
              <a:off x="4177" y="2502"/>
              <a:ext cx="485" cy="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4" name="Rectangle 12"/>
            <p:cNvSpPr>
              <a:spLocks noChangeArrowheads="1"/>
            </p:cNvSpPr>
            <p:nvPr/>
          </p:nvSpPr>
          <p:spPr bwMode="auto">
            <a:xfrm>
              <a:off x="4127" y="2202"/>
              <a:ext cx="275" cy="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207" name="Rectangle 15"/>
          <p:cNvSpPr>
            <a:spLocks noChangeArrowheads="1"/>
          </p:cNvSpPr>
          <p:nvPr/>
        </p:nvSpPr>
        <p:spPr bwMode="auto">
          <a:xfrm>
            <a:off x="6602413" y="3417888"/>
            <a:ext cx="2228850" cy="1346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tabLst>
                <a:tab pos="1033463" algn="l"/>
              </a:tabLst>
            </a:pPr>
            <a:r>
              <a:rPr lang="en-US" sz="1600" u="sng">
                <a:solidFill>
                  <a:schemeClr val="tx2"/>
                </a:solidFill>
                <a:latin typeface="Helvetica Neue" charset="0"/>
              </a:rPr>
              <a:t>Tube lens focal length</a:t>
            </a:r>
          </a:p>
          <a:p>
            <a:pPr>
              <a:tabLst>
                <a:tab pos="1033463" algn="l"/>
              </a:tabLst>
            </a:pPr>
            <a:r>
              <a:rPr lang="en-US" sz="1600">
                <a:solidFill>
                  <a:schemeClr val="tx2"/>
                </a:solidFill>
                <a:latin typeface="Helvetica Neue" charset="0"/>
              </a:rPr>
              <a:t>Nikon	200</a:t>
            </a:r>
          </a:p>
          <a:p>
            <a:pPr>
              <a:tabLst>
                <a:tab pos="1033463" algn="l"/>
              </a:tabLst>
            </a:pPr>
            <a:r>
              <a:rPr lang="en-US" sz="1600">
                <a:solidFill>
                  <a:schemeClr val="tx2"/>
                </a:solidFill>
                <a:latin typeface="Helvetica Neue" charset="0"/>
              </a:rPr>
              <a:t>Leica 	200</a:t>
            </a:r>
          </a:p>
          <a:p>
            <a:pPr>
              <a:tabLst>
                <a:tab pos="1033463" algn="l"/>
              </a:tabLst>
            </a:pPr>
            <a:r>
              <a:rPr lang="en-US" sz="1600">
                <a:solidFill>
                  <a:schemeClr val="tx2"/>
                </a:solidFill>
                <a:latin typeface="Helvetica Neue" charset="0"/>
              </a:rPr>
              <a:t>Olympus	180</a:t>
            </a:r>
          </a:p>
          <a:p>
            <a:pPr>
              <a:tabLst>
                <a:tab pos="1033463" algn="l"/>
              </a:tabLst>
            </a:pPr>
            <a:r>
              <a:rPr lang="en-US" sz="1600">
                <a:solidFill>
                  <a:schemeClr val="tx2"/>
                </a:solidFill>
                <a:latin typeface="Helvetica Neue" charset="0"/>
              </a:rPr>
              <a:t>Zeiss	165</a:t>
            </a:r>
            <a:endParaRPr lang="en-US" sz="1600">
              <a:latin typeface="Helvetica Neue" charset="0"/>
            </a:endParaRPr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061075" y="5129213"/>
            <a:ext cx="2846388" cy="10747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tabLst>
                <a:tab pos="1033463" algn="l"/>
              </a:tabLst>
            </a:pPr>
            <a:r>
              <a:rPr lang="en-US" sz="1600">
                <a:solidFill>
                  <a:schemeClr val="tx2"/>
                </a:solidFill>
                <a:latin typeface="Helvetica Neue" charset="0"/>
              </a:rPr>
              <a:t>	</a:t>
            </a:r>
          </a:p>
          <a:p>
            <a:pPr>
              <a:tabLst>
                <a:tab pos="1033463" algn="l"/>
              </a:tabLst>
            </a:pPr>
            <a:r>
              <a:rPr lang="en-US" sz="1600">
                <a:solidFill>
                  <a:schemeClr val="tx2"/>
                </a:solidFill>
                <a:latin typeface="Helvetica Neue" charset="0"/>
              </a:rPr>
              <a:t>	</a:t>
            </a:r>
          </a:p>
        </p:txBody>
      </p:sp>
      <p:sp>
        <p:nvSpPr>
          <p:cNvPr id="8210" name="Rectangle 18"/>
          <p:cNvSpPr>
            <a:spLocks noChangeArrowheads="1"/>
          </p:cNvSpPr>
          <p:nvPr/>
        </p:nvSpPr>
        <p:spPr bwMode="auto">
          <a:xfrm>
            <a:off x="6070600" y="5135563"/>
            <a:ext cx="2827338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tabLst>
                <a:tab pos="1312863" algn="l"/>
              </a:tabLst>
            </a:pPr>
            <a:r>
              <a:rPr lang="en-US" sz="1600">
                <a:solidFill>
                  <a:schemeClr val="tx2"/>
                </a:solidFill>
                <a:latin typeface="Helvetica Neue" charset="0"/>
              </a:rPr>
              <a:t>LCA correction:</a:t>
            </a:r>
          </a:p>
          <a:p>
            <a:pPr>
              <a:tabLst>
                <a:tab pos="1312863" algn="l"/>
              </a:tabLst>
            </a:pPr>
            <a:r>
              <a:rPr lang="en-US" sz="1600" u="sng">
                <a:solidFill>
                  <a:schemeClr val="tx2"/>
                </a:solidFill>
                <a:latin typeface="Helvetica Neue" charset="0"/>
              </a:rPr>
              <a:t>In objective	In tube lens</a:t>
            </a:r>
            <a:endParaRPr lang="en-US" sz="1600">
              <a:solidFill>
                <a:schemeClr val="tx2"/>
              </a:solidFill>
              <a:latin typeface="Helvetica Neue" charset="0"/>
            </a:endParaRPr>
          </a:p>
          <a:p>
            <a:pPr>
              <a:tabLst>
                <a:tab pos="1312863" algn="l"/>
              </a:tabLst>
            </a:pPr>
            <a:r>
              <a:rPr lang="en-US" sz="1600">
                <a:solidFill>
                  <a:schemeClr val="tx2"/>
                </a:solidFill>
                <a:latin typeface="Helvetica Neue" charset="0"/>
              </a:rPr>
              <a:t>Nikon	Leica Olympus	Zeiss</a:t>
            </a:r>
          </a:p>
        </p:txBody>
      </p:sp>
    </p:spTree>
    <p:extLst>
      <p:ext uri="{BB962C8B-B14F-4D97-AF65-F5344CB8AC3E}">
        <p14:creationId xmlns:p14="http://schemas.microsoft.com/office/powerpoint/2010/main" val="381497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622425" y="430213"/>
            <a:ext cx="5899150" cy="1143000"/>
          </a:xfrm>
        </p:spPr>
        <p:txBody>
          <a:bodyPr>
            <a:normAutofit fontScale="90000"/>
          </a:bodyPr>
          <a:lstStyle/>
          <a:p>
            <a:r>
              <a:rPr lang="en-US" sz="3200" b="0"/>
              <a:t>Lateral chromatic aberration</a:t>
            </a:r>
            <a:r>
              <a:rPr lang="en-US" sz="3200"/>
              <a:t/>
            </a:r>
            <a:br>
              <a:rPr lang="en-US" sz="3200"/>
            </a:br>
            <a:r>
              <a:rPr lang="en-US" sz="2400"/>
              <a:t>(= LCA, lateral color, chromatic difference of magnification)</a:t>
            </a:r>
            <a:endParaRPr lang="en-US"/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1039813" y="2030413"/>
            <a:ext cx="7062787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tabLst>
                <a:tab pos="571500" algn="l"/>
              </a:tabLst>
            </a:pPr>
            <a:r>
              <a:rPr lang="en-US" b="1">
                <a:solidFill>
                  <a:schemeClr val="tx2"/>
                </a:solidFill>
                <a:latin typeface="Chalkboard" charset="0"/>
              </a:rPr>
              <a:t>= Different magnification for different colors</a:t>
            </a:r>
            <a:endParaRPr lang="en-US" sz="2000">
              <a:solidFill>
                <a:schemeClr val="accent2"/>
              </a:solidFill>
              <a:latin typeface="Chalkboard" charset="0"/>
            </a:endParaRPr>
          </a:p>
        </p:txBody>
      </p:sp>
      <p:sp>
        <p:nvSpPr>
          <p:cNvPr id="9289" name="Rectangle 73"/>
          <p:cNvSpPr>
            <a:spLocks noChangeArrowheads="1"/>
          </p:cNvSpPr>
          <p:nvPr/>
        </p:nvSpPr>
        <p:spPr bwMode="auto">
          <a:xfrm>
            <a:off x="5527675" y="3175000"/>
            <a:ext cx="2119313" cy="2119313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97" name="Rectangle 81"/>
          <p:cNvSpPr>
            <a:spLocks noChangeArrowheads="1"/>
          </p:cNvSpPr>
          <p:nvPr/>
        </p:nvSpPr>
        <p:spPr bwMode="auto">
          <a:xfrm>
            <a:off x="5741988" y="3389313"/>
            <a:ext cx="1690687" cy="1690687"/>
          </a:xfrm>
          <a:prstGeom prst="rect">
            <a:avLst/>
          </a:prstGeom>
          <a:noFill/>
          <a:ln w="5715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98" name="Rectangle 82"/>
          <p:cNvSpPr>
            <a:spLocks noChangeArrowheads="1"/>
          </p:cNvSpPr>
          <p:nvPr/>
        </p:nvSpPr>
        <p:spPr bwMode="auto">
          <a:xfrm>
            <a:off x="5781675" y="3424238"/>
            <a:ext cx="1611313" cy="1619250"/>
          </a:xfrm>
          <a:prstGeom prst="rect">
            <a:avLst/>
          </a:prstGeom>
          <a:noFill/>
          <a:ln w="57150">
            <a:solidFill>
              <a:srgbClr val="00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99" name="Rectangle 83"/>
          <p:cNvSpPr>
            <a:spLocks noChangeArrowheads="1"/>
          </p:cNvSpPr>
          <p:nvPr/>
        </p:nvSpPr>
        <p:spPr bwMode="auto">
          <a:xfrm>
            <a:off x="5891213" y="3538538"/>
            <a:ext cx="1390650" cy="1390650"/>
          </a:xfrm>
          <a:prstGeom prst="rect">
            <a:avLst/>
          </a:prstGeom>
          <a:noFill/>
          <a:ln w="190500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00" name="Rectangle 84"/>
          <p:cNvSpPr>
            <a:spLocks noChangeArrowheads="1"/>
          </p:cNvSpPr>
          <p:nvPr/>
        </p:nvSpPr>
        <p:spPr bwMode="auto">
          <a:xfrm>
            <a:off x="5988050" y="3635375"/>
            <a:ext cx="1198563" cy="1198563"/>
          </a:xfrm>
          <a:prstGeom prst="rect">
            <a:avLst/>
          </a:prstGeom>
          <a:noFill/>
          <a:ln w="57150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01" name="Rectangle 85"/>
          <p:cNvSpPr>
            <a:spLocks noChangeArrowheads="1"/>
          </p:cNvSpPr>
          <p:nvPr/>
        </p:nvSpPr>
        <p:spPr bwMode="auto">
          <a:xfrm>
            <a:off x="6040438" y="3687763"/>
            <a:ext cx="1095375" cy="109537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304" name="Group 88"/>
          <p:cNvGrpSpPr>
            <a:grpSpLocks/>
          </p:cNvGrpSpPr>
          <p:nvPr/>
        </p:nvGrpSpPr>
        <p:grpSpPr bwMode="auto">
          <a:xfrm>
            <a:off x="1627188" y="3173413"/>
            <a:ext cx="2119312" cy="2119312"/>
            <a:chOff x="2365" y="1895"/>
            <a:chExt cx="1335" cy="1335"/>
          </a:xfrm>
        </p:grpSpPr>
        <p:sp>
          <p:nvSpPr>
            <p:cNvPr id="9287" name="Rectangle 71"/>
            <p:cNvSpPr>
              <a:spLocks noChangeArrowheads="1"/>
            </p:cNvSpPr>
            <p:nvPr/>
          </p:nvSpPr>
          <p:spPr bwMode="auto">
            <a:xfrm>
              <a:off x="2365" y="1895"/>
              <a:ext cx="1335" cy="133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02" name="Rectangle 86"/>
            <p:cNvSpPr>
              <a:spLocks noChangeArrowheads="1"/>
            </p:cNvSpPr>
            <p:nvPr/>
          </p:nvSpPr>
          <p:spPr bwMode="auto">
            <a:xfrm>
              <a:off x="2595" y="2124"/>
              <a:ext cx="876" cy="876"/>
            </a:xfrm>
            <a:prstGeom prst="rect">
              <a:avLst/>
            </a:prstGeom>
            <a:noFill/>
            <a:ln w="25400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305" name="Line 89"/>
          <p:cNvSpPr>
            <a:spLocks noChangeShapeType="1"/>
          </p:cNvSpPr>
          <p:nvPr/>
        </p:nvSpPr>
        <p:spPr bwMode="auto">
          <a:xfrm>
            <a:off x="3992563" y="4233863"/>
            <a:ext cx="123031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06" name="Rectangle 90"/>
          <p:cNvSpPr>
            <a:spLocks noChangeArrowheads="1"/>
          </p:cNvSpPr>
          <p:nvPr/>
        </p:nvSpPr>
        <p:spPr bwMode="auto">
          <a:xfrm>
            <a:off x="1703388" y="2806700"/>
            <a:ext cx="197485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tabLst>
                <a:tab pos="571500" algn="l"/>
              </a:tabLst>
            </a:pPr>
            <a:r>
              <a:rPr lang="en-US" sz="1800" b="1">
                <a:solidFill>
                  <a:schemeClr val="tx2"/>
                </a:solidFill>
                <a:latin typeface="Chalkboard" charset="0"/>
              </a:rPr>
              <a:t>Object</a:t>
            </a:r>
            <a:endParaRPr lang="en-US" sz="1800">
              <a:solidFill>
                <a:schemeClr val="accent2"/>
              </a:solidFill>
              <a:latin typeface="Chalkboard" charset="0"/>
            </a:endParaRPr>
          </a:p>
        </p:txBody>
      </p:sp>
      <p:sp>
        <p:nvSpPr>
          <p:cNvPr id="9307" name="Rectangle 91"/>
          <p:cNvSpPr>
            <a:spLocks noChangeArrowheads="1"/>
          </p:cNvSpPr>
          <p:nvPr/>
        </p:nvSpPr>
        <p:spPr bwMode="auto">
          <a:xfrm>
            <a:off x="5610225" y="2806700"/>
            <a:ext cx="197485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tabLst>
                <a:tab pos="571500" algn="l"/>
              </a:tabLst>
            </a:pPr>
            <a:r>
              <a:rPr lang="en-US" sz="1800" b="1">
                <a:solidFill>
                  <a:schemeClr val="tx2"/>
                </a:solidFill>
                <a:latin typeface="Chalkboard" charset="0"/>
              </a:rPr>
              <a:t>Image</a:t>
            </a:r>
            <a:endParaRPr lang="en-US" sz="1800">
              <a:solidFill>
                <a:schemeClr val="accent2"/>
              </a:solidFill>
              <a:latin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25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52663" y="152400"/>
            <a:ext cx="4637087" cy="1143000"/>
          </a:xfrm>
        </p:spPr>
        <p:txBody>
          <a:bodyPr/>
          <a:lstStyle/>
          <a:p>
            <a:r>
              <a:rPr lang="en-US"/>
              <a:t>Curvature of Field</a:t>
            </a:r>
          </a:p>
        </p:txBody>
      </p:sp>
      <p:grpSp>
        <p:nvGrpSpPr>
          <p:cNvPr id="2" name="Group 69"/>
          <p:cNvGrpSpPr>
            <a:grpSpLocks/>
          </p:cNvGrpSpPr>
          <p:nvPr/>
        </p:nvGrpSpPr>
        <p:grpSpPr bwMode="auto">
          <a:xfrm>
            <a:off x="6873875" y="1524000"/>
            <a:ext cx="1917700" cy="3886200"/>
            <a:chOff x="4330" y="960"/>
            <a:chExt cx="1208" cy="2448"/>
          </a:xfrm>
        </p:grpSpPr>
        <p:pic>
          <p:nvPicPr>
            <p:cNvPr id="6149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30" y="2208"/>
              <a:ext cx="1208" cy="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150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330" y="960"/>
              <a:ext cx="1208" cy="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2073275" y="4270375"/>
            <a:ext cx="1363663" cy="695325"/>
            <a:chOff x="1285" y="2990"/>
            <a:chExt cx="1223" cy="624"/>
          </a:xfrm>
        </p:grpSpPr>
        <p:sp>
          <p:nvSpPr>
            <p:cNvPr id="6152" name="Arc 8"/>
            <p:cNvSpPr>
              <a:spLocks/>
            </p:cNvSpPr>
            <p:nvPr/>
          </p:nvSpPr>
          <p:spPr bwMode="auto">
            <a:xfrm rot="-4500000">
              <a:off x="1615" y="2720"/>
              <a:ext cx="624" cy="1163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40293"/>
                <a:gd name="T2" fmla="*/ 10821 w 21600"/>
                <a:gd name="T3" fmla="*/ 40293 h 40293"/>
                <a:gd name="T4" fmla="*/ 0 w 21600"/>
                <a:gd name="T5" fmla="*/ 21600 h 40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40293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9308"/>
                    <a:pt x="17492" y="36432"/>
                    <a:pt x="10821" y="40293"/>
                  </a:cubicBezTo>
                </a:path>
                <a:path w="21600" h="40293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9308"/>
                    <a:pt x="17492" y="36432"/>
                    <a:pt x="10821" y="40293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6" name="Line 12"/>
            <p:cNvSpPr>
              <a:spLocks noChangeShapeType="1"/>
            </p:cNvSpPr>
            <p:nvPr/>
          </p:nvSpPr>
          <p:spPr bwMode="auto">
            <a:xfrm>
              <a:off x="1285" y="3450"/>
              <a:ext cx="1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 flipV="1">
            <a:off x="1774825" y="2290763"/>
            <a:ext cx="2590800" cy="1343025"/>
            <a:chOff x="4524" y="1486"/>
            <a:chExt cx="1009" cy="523"/>
          </a:xfrm>
        </p:grpSpPr>
        <p:sp>
          <p:nvSpPr>
            <p:cNvPr id="6159" name="Arc 15"/>
            <p:cNvSpPr>
              <a:spLocks/>
            </p:cNvSpPr>
            <p:nvPr/>
          </p:nvSpPr>
          <p:spPr bwMode="auto">
            <a:xfrm rot="-4500000">
              <a:off x="4767" y="1243"/>
              <a:ext cx="523" cy="1009"/>
            </a:xfrm>
            <a:custGeom>
              <a:avLst/>
              <a:gdLst>
                <a:gd name="G0" fmla="+- 0 0 0"/>
                <a:gd name="G1" fmla="+- 16625 0 0"/>
                <a:gd name="G2" fmla="+- 21600 0 0"/>
                <a:gd name="T0" fmla="*/ 13789 w 20755"/>
                <a:gd name="T1" fmla="*/ 0 h 16625"/>
                <a:gd name="T2" fmla="*/ 20755 w 20755"/>
                <a:gd name="T3" fmla="*/ 10645 h 16625"/>
                <a:gd name="T4" fmla="*/ 0 w 20755"/>
                <a:gd name="T5" fmla="*/ 16625 h 16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755" h="16625" fill="none" extrusionOk="0">
                  <a:moveTo>
                    <a:pt x="13789" y="-1"/>
                  </a:moveTo>
                  <a:cubicBezTo>
                    <a:pt x="17127" y="2768"/>
                    <a:pt x="19554" y="6477"/>
                    <a:pt x="20755" y="10644"/>
                  </a:cubicBezTo>
                </a:path>
                <a:path w="20755" h="16625" stroke="0" extrusionOk="0">
                  <a:moveTo>
                    <a:pt x="13789" y="-1"/>
                  </a:moveTo>
                  <a:cubicBezTo>
                    <a:pt x="17127" y="2768"/>
                    <a:pt x="19554" y="6477"/>
                    <a:pt x="20755" y="10644"/>
                  </a:cubicBezTo>
                  <a:lnTo>
                    <a:pt x="0" y="16625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0" name="Line 16"/>
            <p:cNvSpPr>
              <a:spLocks noChangeShapeType="1"/>
            </p:cNvSpPr>
            <p:nvPr/>
          </p:nvSpPr>
          <p:spPr bwMode="auto">
            <a:xfrm>
              <a:off x="4562" y="1570"/>
              <a:ext cx="67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3" name="Line 19"/>
            <p:cNvSpPr>
              <a:spLocks noChangeShapeType="1"/>
            </p:cNvSpPr>
            <p:nvPr/>
          </p:nvSpPr>
          <p:spPr bwMode="auto">
            <a:xfrm flipV="1">
              <a:off x="4561" y="1535"/>
              <a:ext cx="0" cy="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4" name="Line 20"/>
            <p:cNvSpPr>
              <a:spLocks noChangeShapeType="1"/>
            </p:cNvSpPr>
            <p:nvPr/>
          </p:nvSpPr>
          <p:spPr bwMode="auto">
            <a:xfrm flipV="1">
              <a:off x="5231" y="1535"/>
              <a:ext cx="0" cy="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67" name="Rectangle 23"/>
          <p:cNvSpPr>
            <a:spLocks noChangeArrowheads="1"/>
          </p:cNvSpPr>
          <p:nvPr/>
        </p:nvSpPr>
        <p:spPr bwMode="auto">
          <a:xfrm flipV="1">
            <a:off x="2106613" y="1755775"/>
            <a:ext cx="1308100" cy="76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169" name="Line 25"/>
          <p:cNvSpPr>
            <a:spLocks noChangeShapeType="1"/>
          </p:cNvSpPr>
          <p:nvPr/>
        </p:nvSpPr>
        <p:spPr bwMode="auto">
          <a:xfrm>
            <a:off x="2447925" y="5283200"/>
            <a:ext cx="658813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172" name="Line 28"/>
          <p:cNvSpPr>
            <a:spLocks noChangeShapeType="1"/>
          </p:cNvSpPr>
          <p:nvPr/>
        </p:nvSpPr>
        <p:spPr bwMode="auto">
          <a:xfrm flipV="1">
            <a:off x="2759075" y="1603375"/>
            <a:ext cx="0" cy="3657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173" name="Freeform 29"/>
          <p:cNvSpPr>
            <a:spLocks/>
          </p:cNvSpPr>
          <p:nvPr/>
        </p:nvSpPr>
        <p:spPr bwMode="auto">
          <a:xfrm>
            <a:off x="2454275" y="1831975"/>
            <a:ext cx="609600" cy="3429000"/>
          </a:xfrm>
          <a:custGeom>
            <a:avLst/>
            <a:gdLst/>
            <a:ahLst/>
            <a:cxnLst>
              <a:cxn ang="0">
                <a:pos x="192" y="2160"/>
              </a:cxn>
              <a:cxn ang="0">
                <a:pos x="0" y="1728"/>
              </a:cxn>
              <a:cxn ang="0">
                <a:pos x="0" y="1104"/>
              </a:cxn>
              <a:cxn ang="0">
                <a:pos x="192" y="0"/>
              </a:cxn>
              <a:cxn ang="0">
                <a:pos x="384" y="1104"/>
              </a:cxn>
              <a:cxn ang="0">
                <a:pos x="384" y="1728"/>
              </a:cxn>
              <a:cxn ang="0">
                <a:pos x="192" y="2160"/>
              </a:cxn>
            </a:cxnLst>
            <a:rect l="0" t="0" r="r" b="b"/>
            <a:pathLst>
              <a:path w="384" h="2160">
                <a:moveTo>
                  <a:pt x="192" y="2160"/>
                </a:moveTo>
                <a:lnTo>
                  <a:pt x="0" y="1728"/>
                </a:lnTo>
                <a:lnTo>
                  <a:pt x="0" y="1104"/>
                </a:lnTo>
                <a:lnTo>
                  <a:pt x="192" y="0"/>
                </a:lnTo>
                <a:lnTo>
                  <a:pt x="384" y="1104"/>
                </a:lnTo>
                <a:lnTo>
                  <a:pt x="384" y="1728"/>
                </a:lnTo>
                <a:lnTo>
                  <a:pt x="192" y="216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" name="Group 65"/>
          <p:cNvGrpSpPr>
            <a:grpSpLocks/>
          </p:cNvGrpSpPr>
          <p:nvPr/>
        </p:nvGrpSpPr>
        <p:grpSpPr bwMode="auto">
          <a:xfrm>
            <a:off x="2190750" y="1984375"/>
            <a:ext cx="1133475" cy="3276600"/>
            <a:chOff x="1380" y="1250"/>
            <a:chExt cx="714" cy="2064"/>
          </a:xfrm>
        </p:grpSpPr>
        <p:sp>
          <p:nvSpPr>
            <p:cNvPr id="6174" name="Freeform 30"/>
            <p:cNvSpPr>
              <a:spLocks/>
            </p:cNvSpPr>
            <p:nvPr/>
          </p:nvSpPr>
          <p:spPr bwMode="auto">
            <a:xfrm>
              <a:off x="1380" y="1255"/>
              <a:ext cx="694" cy="2059"/>
            </a:xfrm>
            <a:custGeom>
              <a:avLst/>
              <a:gdLst/>
              <a:ahLst/>
              <a:cxnLst>
                <a:cxn ang="0">
                  <a:pos x="502" y="2059"/>
                </a:cxn>
                <a:cxn ang="0">
                  <a:pos x="310" y="1627"/>
                </a:cxn>
                <a:cxn ang="0">
                  <a:pos x="105" y="990"/>
                </a:cxn>
                <a:cxn ang="0">
                  <a:pos x="0" y="0"/>
                </a:cxn>
                <a:cxn ang="0">
                  <a:pos x="490" y="985"/>
                </a:cxn>
                <a:cxn ang="0">
                  <a:pos x="694" y="1627"/>
                </a:cxn>
                <a:cxn ang="0">
                  <a:pos x="502" y="2059"/>
                </a:cxn>
              </a:cxnLst>
              <a:rect l="0" t="0" r="r" b="b"/>
              <a:pathLst>
                <a:path w="694" h="2059">
                  <a:moveTo>
                    <a:pt x="502" y="2059"/>
                  </a:moveTo>
                  <a:lnTo>
                    <a:pt x="310" y="1627"/>
                  </a:lnTo>
                  <a:lnTo>
                    <a:pt x="105" y="990"/>
                  </a:lnTo>
                  <a:lnTo>
                    <a:pt x="0" y="0"/>
                  </a:lnTo>
                  <a:lnTo>
                    <a:pt x="490" y="985"/>
                  </a:lnTo>
                  <a:lnTo>
                    <a:pt x="694" y="1627"/>
                  </a:lnTo>
                  <a:lnTo>
                    <a:pt x="502" y="2059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5" name="Freeform 31"/>
            <p:cNvSpPr>
              <a:spLocks/>
            </p:cNvSpPr>
            <p:nvPr/>
          </p:nvSpPr>
          <p:spPr bwMode="auto">
            <a:xfrm flipH="1">
              <a:off x="1400" y="1250"/>
              <a:ext cx="694" cy="2059"/>
            </a:xfrm>
            <a:custGeom>
              <a:avLst/>
              <a:gdLst/>
              <a:ahLst/>
              <a:cxnLst>
                <a:cxn ang="0">
                  <a:pos x="502" y="2059"/>
                </a:cxn>
                <a:cxn ang="0">
                  <a:pos x="310" y="1627"/>
                </a:cxn>
                <a:cxn ang="0">
                  <a:pos x="105" y="990"/>
                </a:cxn>
                <a:cxn ang="0">
                  <a:pos x="0" y="0"/>
                </a:cxn>
                <a:cxn ang="0">
                  <a:pos x="490" y="985"/>
                </a:cxn>
                <a:cxn ang="0">
                  <a:pos x="694" y="1627"/>
                </a:cxn>
                <a:cxn ang="0">
                  <a:pos x="502" y="2059"/>
                </a:cxn>
              </a:cxnLst>
              <a:rect l="0" t="0" r="r" b="b"/>
              <a:pathLst>
                <a:path w="694" h="2059">
                  <a:moveTo>
                    <a:pt x="502" y="2059"/>
                  </a:moveTo>
                  <a:lnTo>
                    <a:pt x="310" y="1627"/>
                  </a:lnTo>
                  <a:lnTo>
                    <a:pt x="105" y="990"/>
                  </a:lnTo>
                  <a:lnTo>
                    <a:pt x="0" y="0"/>
                  </a:lnTo>
                  <a:lnTo>
                    <a:pt x="490" y="985"/>
                  </a:lnTo>
                  <a:lnTo>
                    <a:pt x="694" y="1627"/>
                  </a:lnTo>
                  <a:lnTo>
                    <a:pt x="502" y="2059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97" name="Rectangle 53"/>
          <p:cNvSpPr>
            <a:spLocks noChangeArrowheads="1"/>
          </p:cNvSpPr>
          <p:nvPr/>
        </p:nvSpPr>
        <p:spPr bwMode="auto">
          <a:xfrm>
            <a:off x="182563" y="1692275"/>
            <a:ext cx="1804987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/>
            <a:r>
              <a:rPr lang="en-US" sz="1800" b="1">
                <a:solidFill>
                  <a:schemeClr val="tx2"/>
                </a:solidFill>
                <a:latin typeface="Chalkboard" charset="0"/>
              </a:rPr>
              <a:t>Focal plane</a:t>
            </a:r>
          </a:p>
        </p:txBody>
      </p:sp>
      <p:grpSp>
        <p:nvGrpSpPr>
          <p:cNvPr id="6" name="Group 66"/>
          <p:cNvGrpSpPr>
            <a:grpSpLocks/>
          </p:cNvGrpSpPr>
          <p:nvPr/>
        </p:nvGrpSpPr>
        <p:grpSpPr bwMode="auto">
          <a:xfrm>
            <a:off x="184150" y="1574800"/>
            <a:ext cx="3219450" cy="1295400"/>
            <a:chOff x="116" y="992"/>
            <a:chExt cx="2028" cy="816"/>
          </a:xfrm>
        </p:grpSpPr>
        <p:sp>
          <p:nvSpPr>
            <p:cNvPr id="6191" name="Arc 47"/>
            <p:cNvSpPr>
              <a:spLocks/>
            </p:cNvSpPr>
            <p:nvPr/>
          </p:nvSpPr>
          <p:spPr bwMode="auto">
            <a:xfrm rot="8060552" flipH="1" flipV="1">
              <a:off x="1328" y="992"/>
              <a:ext cx="816" cy="81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00" name="Rectangle 56"/>
            <p:cNvSpPr>
              <a:spLocks noChangeArrowheads="1"/>
            </p:cNvSpPr>
            <p:nvPr/>
          </p:nvSpPr>
          <p:spPr bwMode="auto">
            <a:xfrm>
              <a:off x="116" y="1156"/>
              <a:ext cx="1137" cy="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eaLnBrk="1" hangingPunct="1"/>
              <a:r>
                <a:rPr lang="en-US" sz="1800" b="1">
                  <a:solidFill>
                    <a:schemeClr val="tx2"/>
                  </a:solidFill>
                  <a:latin typeface="Chalkboard" charset="0"/>
                </a:rPr>
                <a:t>Focal plane</a:t>
              </a:r>
              <a:br>
                <a:rPr lang="en-US" sz="1800" b="1">
                  <a:solidFill>
                    <a:schemeClr val="tx2"/>
                  </a:solidFill>
                  <a:latin typeface="Chalkboard" charset="0"/>
                </a:rPr>
              </a:br>
              <a:r>
                <a:rPr lang="en-US" sz="1800" b="1">
                  <a:solidFill>
                    <a:schemeClr val="tx2"/>
                  </a:solidFill>
                  <a:latin typeface="Chalkboard" charset="0"/>
                </a:rPr>
                <a:t>Focal surface</a:t>
              </a:r>
            </a:p>
          </p:txBody>
        </p:sp>
        <p:sp>
          <p:nvSpPr>
            <p:cNvPr id="6201" name="Line 57"/>
            <p:cNvSpPr>
              <a:spLocks noChangeShapeType="1"/>
            </p:cNvSpPr>
            <p:nvPr/>
          </p:nvSpPr>
          <p:spPr bwMode="auto">
            <a:xfrm>
              <a:off x="280" y="1180"/>
              <a:ext cx="86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202" name="Rectangle 58"/>
          <p:cNvSpPr>
            <a:spLocks noChangeArrowheads="1"/>
          </p:cNvSpPr>
          <p:nvPr/>
        </p:nvSpPr>
        <p:spPr bwMode="auto">
          <a:xfrm>
            <a:off x="1373188" y="5099050"/>
            <a:ext cx="8826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grpSp>
        <p:nvGrpSpPr>
          <p:cNvPr id="7" name="Group 68"/>
          <p:cNvGrpSpPr>
            <a:grpSpLocks/>
          </p:cNvGrpSpPr>
          <p:nvPr/>
        </p:nvGrpSpPr>
        <p:grpSpPr bwMode="auto">
          <a:xfrm>
            <a:off x="3802063" y="1609725"/>
            <a:ext cx="3222625" cy="4373563"/>
            <a:chOff x="2395" y="1014"/>
            <a:chExt cx="2030" cy="2755"/>
          </a:xfrm>
        </p:grpSpPr>
        <p:grpSp>
          <p:nvGrpSpPr>
            <p:cNvPr id="8" name="Group 35"/>
            <p:cNvGrpSpPr>
              <a:grpSpLocks/>
            </p:cNvGrpSpPr>
            <p:nvPr/>
          </p:nvGrpSpPr>
          <p:grpSpPr bwMode="auto">
            <a:xfrm flipV="1">
              <a:off x="2793" y="1447"/>
              <a:ext cx="1632" cy="846"/>
              <a:chOff x="4524" y="1486"/>
              <a:chExt cx="1009" cy="523"/>
            </a:xfrm>
          </p:grpSpPr>
          <p:sp>
            <p:nvSpPr>
              <p:cNvPr id="6180" name="Arc 36"/>
              <p:cNvSpPr>
                <a:spLocks/>
              </p:cNvSpPr>
              <p:nvPr/>
            </p:nvSpPr>
            <p:spPr bwMode="auto">
              <a:xfrm rot="-4500000">
                <a:off x="4767" y="1243"/>
                <a:ext cx="523" cy="1009"/>
              </a:xfrm>
              <a:custGeom>
                <a:avLst/>
                <a:gdLst>
                  <a:gd name="G0" fmla="+- 0 0 0"/>
                  <a:gd name="G1" fmla="+- 16625 0 0"/>
                  <a:gd name="G2" fmla="+- 21600 0 0"/>
                  <a:gd name="T0" fmla="*/ 13789 w 20755"/>
                  <a:gd name="T1" fmla="*/ 0 h 16625"/>
                  <a:gd name="T2" fmla="*/ 20755 w 20755"/>
                  <a:gd name="T3" fmla="*/ 10645 h 16625"/>
                  <a:gd name="T4" fmla="*/ 0 w 20755"/>
                  <a:gd name="T5" fmla="*/ 16625 h 16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755" h="16625" fill="none" extrusionOk="0">
                    <a:moveTo>
                      <a:pt x="13789" y="-1"/>
                    </a:moveTo>
                    <a:cubicBezTo>
                      <a:pt x="17127" y="2768"/>
                      <a:pt x="19554" y="6477"/>
                      <a:pt x="20755" y="10644"/>
                    </a:cubicBezTo>
                  </a:path>
                  <a:path w="20755" h="16625" stroke="0" extrusionOk="0">
                    <a:moveTo>
                      <a:pt x="13789" y="-1"/>
                    </a:moveTo>
                    <a:cubicBezTo>
                      <a:pt x="17127" y="2768"/>
                      <a:pt x="19554" y="6477"/>
                      <a:pt x="20755" y="10644"/>
                    </a:cubicBezTo>
                    <a:lnTo>
                      <a:pt x="0" y="16625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81" name="Line 37"/>
              <p:cNvSpPr>
                <a:spLocks noChangeShapeType="1"/>
              </p:cNvSpPr>
              <p:nvPr/>
            </p:nvSpPr>
            <p:spPr bwMode="auto">
              <a:xfrm>
                <a:off x="4562" y="1570"/>
                <a:ext cx="67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82" name="Line 38"/>
              <p:cNvSpPr>
                <a:spLocks noChangeShapeType="1"/>
              </p:cNvSpPr>
              <p:nvPr/>
            </p:nvSpPr>
            <p:spPr bwMode="auto">
              <a:xfrm flipV="1">
                <a:off x="4561" y="1535"/>
                <a:ext cx="0" cy="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83" name="Line 39"/>
              <p:cNvSpPr>
                <a:spLocks noChangeShapeType="1"/>
              </p:cNvSpPr>
              <p:nvPr/>
            </p:nvSpPr>
            <p:spPr bwMode="auto">
              <a:xfrm flipV="1">
                <a:off x="5231" y="1535"/>
                <a:ext cx="0" cy="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" name="Group 67"/>
            <p:cNvGrpSpPr>
              <a:grpSpLocks/>
            </p:cNvGrpSpPr>
            <p:nvPr/>
          </p:nvGrpSpPr>
          <p:grpSpPr bwMode="auto">
            <a:xfrm>
              <a:off x="2395" y="1014"/>
              <a:ext cx="1445" cy="2755"/>
              <a:chOff x="2395" y="1014"/>
              <a:chExt cx="1445" cy="2755"/>
            </a:xfrm>
          </p:grpSpPr>
          <p:grpSp>
            <p:nvGrpSpPr>
              <p:cNvPr id="10" name="Group 32"/>
              <p:cNvGrpSpPr>
                <a:grpSpLocks/>
              </p:cNvGrpSpPr>
              <p:nvPr/>
            </p:nvGrpSpPr>
            <p:grpSpPr bwMode="auto">
              <a:xfrm>
                <a:off x="2981" y="2694"/>
                <a:ext cx="859" cy="438"/>
                <a:chOff x="1285" y="2990"/>
                <a:chExt cx="1223" cy="624"/>
              </a:xfrm>
            </p:grpSpPr>
            <p:sp>
              <p:nvSpPr>
                <p:cNvPr id="6177" name="Arc 33"/>
                <p:cNvSpPr>
                  <a:spLocks/>
                </p:cNvSpPr>
                <p:nvPr/>
              </p:nvSpPr>
              <p:spPr bwMode="auto">
                <a:xfrm rot="-4500000">
                  <a:off x="1615" y="2720"/>
                  <a:ext cx="624" cy="1163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40293"/>
                    <a:gd name="T2" fmla="*/ 10821 w 21600"/>
                    <a:gd name="T3" fmla="*/ 40293 h 40293"/>
                    <a:gd name="T4" fmla="*/ 0 w 21600"/>
                    <a:gd name="T5" fmla="*/ 21600 h 402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40293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cubicBezTo>
                        <a:pt x="21600" y="29308"/>
                        <a:pt x="17492" y="36432"/>
                        <a:pt x="10821" y="40293"/>
                      </a:cubicBezTo>
                    </a:path>
                    <a:path w="21600" h="40293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cubicBezTo>
                        <a:pt x="21600" y="29308"/>
                        <a:pt x="17492" y="36432"/>
                        <a:pt x="10821" y="40293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78" name="Line 34"/>
                <p:cNvSpPr>
                  <a:spLocks noChangeShapeType="1"/>
                </p:cNvSpPr>
                <p:nvPr/>
              </p:nvSpPr>
              <p:spPr bwMode="auto">
                <a:xfrm>
                  <a:off x="1285" y="3450"/>
                  <a:ext cx="120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184" name="Rectangle 40"/>
              <p:cNvSpPr>
                <a:spLocks noChangeArrowheads="1"/>
              </p:cNvSpPr>
              <p:nvPr/>
            </p:nvSpPr>
            <p:spPr bwMode="auto">
              <a:xfrm flipV="1">
                <a:off x="2989" y="1109"/>
                <a:ext cx="850" cy="5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85" name="Line 41"/>
              <p:cNvSpPr>
                <a:spLocks noChangeShapeType="1"/>
              </p:cNvSpPr>
              <p:nvPr/>
            </p:nvSpPr>
            <p:spPr bwMode="auto">
              <a:xfrm>
                <a:off x="3217" y="3332"/>
                <a:ext cx="415" cy="0"/>
              </a:xfrm>
              <a:prstGeom prst="line">
                <a:avLst/>
              </a:prstGeom>
              <a:noFill/>
              <a:ln w="38100">
                <a:solidFill>
                  <a:srgbClr val="408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86" name="Line 42"/>
              <p:cNvSpPr>
                <a:spLocks noChangeShapeType="1"/>
              </p:cNvSpPr>
              <p:nvPr/>
            </p:nvSpPr>
            <p:spPr bwMode="auto">
              <a:xfrm flipV="1">
                <a:off x="3413" y="1014"/>
                <a:ext cx="0" cy="230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87" name="Freeform 43"/>
              <p:cNvSpPr>
                <a:spLocks/>
              </p:cNvSpPr>
              <p:nvPr/>
            </p:nvSpPr>
            <p:spPr bwMode="auto">
              <a:xfrm>
                <a:off x="3221" y="1158"/>
                <a:ext cx="384" cy="2160"/>
              </a:xfrm>
              <a:custGeom>
                <a:avLst/>
                <a:gdLst/>
                <a:ahLst/>
                <a:cxnLst>
                  <a:cxn ang="0">
                    <a:pos x="192" y="2160"/>
                  </a:cxn>
                  <a:cxn ang="0">
                    <a:pos x="0" y="1728"/>
                  </a:cxn>
                  <a:cxn ang="0">
                    <a:pos x="0" y="1104"/>
                  </a:cxn>
                  <a:cxn ang="0">
                    <a:pos x="192" y="0"/>
                  </a:cxn>
                  <a:cxn ang="0">
                    <a:pos x="384" y="1104"/>
                  </a:cxn>
                  <a:cxn ang="0">
                    <a:pos x="384" y="1728"/>
                  </a:cxn>
                  <a:cxn ang="0">
                    <a:pos x="192" y="2160"/>
                  </a:cxn>
                </a:cxnLst>
                <a:rect l="0" t="0" r="r" b="b"/>
                <a:pathLst>
                  <a:path w="384" h="2160">
                    <a:moveTo>
                      <a:pt x="192" y="2160"/>
                    </a:moveTo>
                    <a:lnTo>
                      <a:pt x="0" y="1728"/>
                    </a:lnTo>
                    <a:lnTo>
                      <a:pt x="0" y="1104"/>
                    </a:lnTo>
                    <a:lnTo>
                      <a:pt x="192" y="0"/>
                    </a:lnTo>
                    <a:lnTo>
                      <a:pt x="384" y="1104"/>
                    </a:lnTo>
                    <a:lnTo>
                      <a:pt x="384" y="1728"/>
                    </a:lnTo>
                    <a:lnTo>
                      <a:pt x="192" y="216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89" name="Freeform 45"/>
              <p:cNvSpPr>
                <a:spLocks/>
              </p:cNvSpPr>
              <p:nvPr/>
            </p:nvSpPr>
            <p:spPr bwMode="auto">
              <a:xfrm>
                <a:off x="3075" y="1170"/>
                <a:ext cx="705" cy="2110"/>
              </a:xfrm>
              <a:custGeom>
                <a:avLst/>
                <a:gdLst/>
                <a:ahLst/>
                <a:cxnLst>
                  <a:cxn ang="0">
                    <a:pos x="185" y="2110"/>
                  </a:cxn>
                  <a:cxn ang="0">
                    <a:pos x="384" y="1711"/>
                  </a:cxn>
                  <a:cxn ang="0">
                    <a:pos x="589" y="1074"/>
                  </a:cxn>
                  <a:cxn ang="0">
                    <a:pos x="705" y="0"/>
                  </a:cxn>
                  <a:cxn ang="0">
                    <a:pos x="204" y="1069"/>
                  </a:cxn>
                  <a:cxn ang="0">
                    <a:pos x="0" y="1711"/>
                  </a:cxn>
                  <a:cxn ang="0">
                    <a:pos x="185" y="2110"/>
                  </a:cxn>
                </a:cxnLst>
                <a:rect l="0" t="0" r="r" b="b"/>
                <a:pathLst>
                  <a:path w="705" h="2110">
                    <a:moveTo>
                      <a:pt x="185" y="2110"/>
                    </a:moveTo>
                    <a:lnTo>
                      <a:pt x="384" y="1711"/>
                    </a:lnTo>
                    <a:lnTo>
                      <a:pt x="589" y="1074"/>
                    </a:lnTo>
                    <a:lnTo>
                      <a:pt x="705" y="0"/>
                    </a:lnTo>
                    <a:lnTo>
                      <a:pt x="204" y="1069"/>
                    </a:lnTo>
                    <a:lnTo>
                      <a:pt x="0" y="1711"/>
                    </a:lnTo>
                    <a:lnTo>
                      <a:pt x="185" y="211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90" name="Freeform 46"/>
              <p:cNvSpPr>
                <a:spLocks/>
              </p:cNvSpPr>
              <p:nvPr/>
            </p:nvSpPr>
            <p:spPr bwMode="auto">
              <a:xfrm flipH="1">
                <a:off x="3048" y="1164"/>
                <a:ext cx="705" cy="2110"/>
              </a:xfrm>
              <a:custGeom>
                <a:avLst/>
                <a:gdLst/>
                <a:ahLst/>
                <a:cxnLst>
                  <a:cxn ang="0">
                    <a:pos x="185" y="2110"/>
                  </a:cxn>
                  <a:cxn ang="0">
                    <a:pos x="384" y="1711"/>
                  </a:cxn>
                  <a:cxn ang="0">
                    <a:pos x="589" y="1074"/>
                  </a:cxn>
                  <a:cxn ang="0">
                    <a:pos x="705" y="0"/>
                  </a:cxn>
                  <a:cxn ang="0">
                    <a:pos x="204" y="1069"/>
                  </a:cxn>
                  <a:cxn ang="0">
                    <a:pos x="0" y="1711"/>
                  </a:cxn>
                  <a:cxn ang="0">
                    <a:pos x="185" y="2110"/>
                  </a:cxn>
                </a:cxnLst>
                <a:rect l="0" t="0" r="r" b="b"/>
                <a:pathLst>
                  <a:path w="705" h="2110">
                    <a:moveTo>
                      <a:pt x="185" y="2110"/>
                    </a:moveTo>
                    <a:lnTo>
                      <a:pt x="384" y="1711"/>
                    </a:lnTo>
                    <a:lnTo>
                      <a:pt x="589" y="1074"/>
                    </a:lnTo>
                    <a:lnTo>
                      <a:pt x="705" y="0"/>
                    </a:lnTo>
                    <a:lnTo>
                      <a:pt x="204" y="1069"/>
                    </a:lnTo>
                    <a:lnTo>
                      <a:pt x="0" y="1711"/>
                    </a:lnTo>
                    <a:lnTo>
                      <a:pt x="185" y="211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93" name="Arc 49"/>
              <p:cNvSpPr>
                <a:spLocks/>
              </p:cNvSpPr>
              <p:nvPr/>
            </p:nvSpPr>
            <p:spPr bwMode="auto">
              <a:xfrm rot="13539448" flipH="1">
                <a:off x="3253" y="3051"/>
                <a:ext cx="336" cy="336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03" name="Rectangle 59"/>
              <p:cNvSpPr>
                <a:spLocks noChangeArrowheads="1"/>
              </p:cNvSpPr>
              <p:nvPr/>
            </p:nvSpPr>
            <p:spPr bwMode="auto">
              <a:xfrm>
                <a:off x="2395" y="3347"/>
                <a:ext cx="603" cy="4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>
                    <a:solidFill>
                      <a:schemeClr val="tx2"/>
                    </a:solidFill>
                    <a:latin typeface="Chalkboard" charset="0"/>
                  </a:rPr>
                  <a:t>Focal</a:t>
                </a:r>
              </a:p>
              <a:p>
                <a:pPr algn="ctr"/>
                <a:r>
                  <a:rPr lang="en-US" sz="1800">
                    <a:solidFill>
                      <a:schemeClr val="tx2"/>
                    </a:solidFill>
                    <a:latin typeface="Chalkboard" charset="0"/>
                  </a:rPr>
                  <a:t>surface</a:t>
                </a:r>
              </a:p>
            </p:txBody>
          </p:sp>
          <p:sp>
            <p:nvSpPr>
              <p:cNvPr id="6205" name="Line 61"/>
              <p:cNvSpPr>
                <a:spLocks noChangeShapeType="1"/>
              </p:cNvSpPr>
              <p:nvPr/>
            </p:nvSpPr>
            <p:spPr bwMode="auto">
              <a:xfrm flipV="1">
                <a:off x="2905" y="3260"/>
                <a:ext cx="275" cy="1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6207" name="Rectangle 63"/>
          <p:cNvSpPr>
            <a:spLocks noChangeArrowheads="1"/>
          </p:cNvSpPr>
          <p:nvPr/>
        </p:nvSpPr>
        <p:spPr bwMode="auto">
          <a:xfrm>
            <a:off x="890588" y="4402138"/>
            <a:ext cx="113506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6208" name="Rectangle 64"/>
          <p:cNvSpPr>
            <a:spLocks noChangeArrowheads="1"/>
          </p:cNvSpPr>
          <p:nvPr/>
        </p:nvSpPr>
        <p:spPr bwMode="auto">
          <a:xfrm>
            <a:off x="479425" y="3260725"/>
            <a:ext cx="11842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430463" y="2486025"/>
            <a:ext cx="3910012" cy="3094038"/>
            <a:chOff x="1790" y="1826"/>
            <a:chExt cx="2134" cy="1689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90" y="1865"/>
              <a:ext cx="2134" cy="1603"/>
            </a:xfrm>
            <a:prstGeom prst="rect">
              <a:avLst/>
            </a:prstGeom>
            <a:noFill/>
          </p:spPr>
        </p:pic>
        <p:sp>
          <p:nvSpPr>
            <p:cNvPr id="7177" name="Rectangle 9"/>
            <p:cNvSpPr>
              <a:spLocks noChangeArrowheads="1"/>
            </p:cNvSpPr>
            <p:nvPr/>
          </p:nvSpPr>
          <p:spPr bwMode="auto">
            <a:xfrm>
              <a:off x="2315" y="3355"/>
              <a:ext cx="935" cy="16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8" name="Rectangle 10"/>
            <p:cNvSpPr>
              <a:spLocks noChangeArrowheads="1"/>
            </p:cNvSpPr>
            <p:nvPr/>
          </p:nvSpPr>
          <p:spPr bwMode="auto">
            <a:xfrm>
              <a:off x="1936" y="1826"/>
              <a:ext cx="1935" cy="16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0"/>
              <a:t>Plan objectives</a:t>
            </a: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1008063" y="1323975"/>
            <a:ext cx="7062787" cy="124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30188" indent="-230188">
              <a:buFontTx/>
              <a:buChar char="•"/>
              <a:tabLst>
                <a:tab pos="571500" algn="l"/>
              </a:tabLst>
            </a:pPr>
            <a:r>
              <a:rPr lang="en-US">
                <a:solidFill>
                  <a:schemeClr val="tx2"/>
                </a:solidFill>
                <a:latin typeface="Chalkboard" charset="0"/>
              </a:rPr>
              <a:t>Corrected for field curvature</a:t>
            </a:r>
          </a:p>
          <a:p>
            <a:pPr marL="230188" indent="-230188">
              <a:buFontTx/>
              <a:buChar char="•"/>
              <a:tabLst>
                <a:tab pos="571500" algn="l"/>
              </a:tabLst>
            </a:pPr>
            <a:r>
              <a:rPr lang="en-US">
                <a:solidFill>
                  <a:schemeClr val="tx2"/>
                </a:solidFill>
                <a:latin typeface="Chalkboard" charset="0"/>
              </a:rPr>
              <a:t>More complex design</a:t>
            </a:r>
          </a:p>
          <a:p>
            <a:pPr marL="230188" indent="-230188">
              <a:buFontTx/>
              <a:buChar char="•"/>
              <a:tabLst>
                <a:tab pos="571500" algn="l"/>
              </a:tabLst>
            </a:pPr>
            <a:r>
              <a:rPr lang="en-US">
                <a:solidFill>
                  <a:schemeClr val="tx2"/>
                </a:solidFill>
                <a:latin typeface="Chalkboard" charset="0"/>
              </a:rPr>
              <a:t>Needed for most photomicrography</a:t>
            </a:r>
            <a:endParaRPr lang="en-US" sz="2000">
              <a:solidFill>
                <a:schemeClr val="accent2"/>
              </a:solidFill>
              <a:latin typeface="Chalkboard" charset="0"/>
            </a:endParaRPr>
          </a:p>
        </p:txBody>
      </p:sp>
      <p:sp>
        <p:nvSpPr>
          <p:cNvPr id="7176" name="Rectangle 8"/>
          <p:cNvSpPr>
            <a:spLocks noChangeArrowheads="1"/>
          </p:cNvSpPr>
          <p:nvPr/>
        </p:nvSpPr>
        <p:spPr bwMode="auto">
          <a:xfrm>
            <a:off x="1008063" y="5484813"/>
            <a:ext cx="7389812" cy="86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30188" indent="-230188">
              <a:buFontTx/>
              <a:buChar char="•"/>
            </a:pPr>
            <a:r>
              <a:rPr lang="en-US" b="1">
                <a:solidFill>
                  <a:schemeClr val="tx2"/>
                </a:solidFill>
                <a:latin typeface="Chalkboard" charset="0"/>
              </a:rPr>
              <a:t>Plan-Apochromats</a:t>
            </a:r>
            <a:r>
              <a:rPr lang="en-US">
                <a:solidFill>
                  <a:schemeClr val="tx2"/>
                </a:solidFill>
                <a:latin typeface="Chalkboard" charset="0"/>
              </a:rPr>
              <a:t> have the highest performance </a:t>
            </a:r>
          </a:p>
          <a:p>
            <a:pPr marL="230188" indent="-230188"/>
            <a:r>
              <a:rPr lang="en-US">
                <a:solidFill>
                  <a:schemeClr val="tx2"/>
                </a:solidFill>
                <a:latin typeface="Chalkboard" charset="0"/>
              </a:rPr>
              <a:t>	(and highest complexity and price)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Text Box 2"/>
          <p:cNvSpPr txBox="1">
            <a:spLocks noChangeArrowheads="1"/>
          </p:cNvSpPr>
          <p:nvPr/>
        </p:nvSpPr>
        <p:spPr bwMode="auto">
          <a:xfrm>
            <a:off x="3024188" y="412750"/>
            <a:ext cx="2595562" cy="66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altLang="en-US" sz="3600" b="0" dirty="0">
                <a:latin typeface="Chalkboard" charset="0"/>
              </a:rPr>
              <a:t>Aberrations</a:t>
            </a:r>
          </a:p>
        </p:txBody>
      </p:sp>
      <p:sp>
        <p:nvSpPr>
          <p:cNvPr id="501763" name="Text Box 3"/>
          <p:cNvSpPr txBox="1">
            <a:spLocks noChangeArrowheads="1"/>
          </p:cNvSpPr>
          <p:nvPr/>
        </p:nvSpPr>
        <p:spPr bwMode="auto">
          <a:xfrm>
            <a:off x="1905000" y="1330911"/>
            <a:ext cx="3446777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228600" indent="-228600" eaLnBrk="0" hangingPunct="0">
              <a:buFontTx/>
              <a:buChar char="•"/>
            </a:pPr>
            <a:r>
              <a:rPr lang="en-US" altLang="en-US" sz="2400" b="0" dirty="0">
                <a:solidFill>
                  <a:schemeClr val="tx2"/>
                </a:solidFill>
                <a:latin typeface="Chalkboard" charset="0"/>
              </a:rPr>
              <a:t>Chromatic aberrations</a:t>
            </a:r>
          </a:p>
          <a:p>
            <a:pPr lvl="1" eaLnBrk="0" hangingPunct="0"/>
            <a:r>
              <a:rPr lang="en-US" altLang="en-US" sz="2400" b="0" dirty="0">
                <a:solidFill>
                  <a:schemeClr val="accent2"/>
                </a:solidFill>
                <a:latin typeface="Chalkboard" charset="0"/>
              </a:rPr>
              <a:t>Longitudinal </a:t>
            </a:r>
            <a:r>
              <a:rPr lang="en-US" altLang="en-US" sz="2400" b="0" dirty="0" err="1">
                <a:solidFill>
                  <a:schemeClr val="accent2"/>
                </a:solidFill>
                <a:latin typeface="Chalkboard" charset="0"/>
              </a:rPr>
              <a:t>chr.</a:t>
            </a:r>
            <a:r>
              <a:rPr lang="en-US" altLang="en-US" sz="2400" b="0" dirty="0">
                <a:solidFill>
                  <a:schemeClr val="accent2"/>
                </a:solidFill>
                <a:latin typeface="Chalkboard" charset="0"/>
              </a:rPr>
              <a:t> Ab.</a:t>
            </a:r>
          </a:p>
          <a:p>
            <a:pPr lvl="1" eaLnBrk="0" hangingPunct="0"/>
            <a:r>
              <a:rPr lang="en-US" altLang="en-US" sz="2400" b="0" dirty="0">
                <a:solidFill>
                  <a:schemeClr val="accent2"/>
                </a:solidFill>
                <a:latin typeface="Chalkboard" charset="0"/>
              </a:rPr>
              <a:t>Lateral </a:t>
            </a:r>
            <a:r>
              <a:rPr lang="en-US" altLang="en-US" sz="2400" b="0" dirty="0" err="1">
                <a:solidFill>
                  <a:schemeClr val="accent2"/>
                </a:solidFill>
                <a:latin typeface="Chalkboard" charset="0"/>
              </a:rPr>
              <a:t>chr.</a:t>
            </a:r>
            <a:r>
              <a:rPr lang="en-US" altLang="en-US" sz="2400" b="0" dirty="0">
                <a:solidFill>
                  <a:schemeClr val="accent2"/>
                </a:solidFill>
                <a:latin typeface="Chalkboard" charset="0"/>
              </a:rPr>
              <a:t> Ab</a:t>
            </a:r>
            <a:r>
              <a:rPr lang="en-US" altLang="en-US" sz="2400" b="0" dirty="0" smtClean="0">
                <a:solidFill>
                  <a:schemeClr val="accent2"/>
                </a:solidFill>
                <a:latin typeface="Chalkboard" charset="0"/>
              </a:rPr>
              <a:t>.</a:t>
            </a:r>
          </a:p>
          <a:p>
            <a:pPr lvl="1" eaLnBrk="0" hangingPunct="0"/>
            <a:endParaRPr lang="en-US" altLang="en-US" sz="2400" dirty="0">
              <a:solidFill>
                <a:schemeClr val="accent2"/>
              </a:solidFill>
              <a:latin typeface="Chalkboard" charset="0"/>
            </a:endParaRPr>
          </a:p>
          <a:p>
            <a:pPr marL="228600" indent="-228600" eaLnBrk="0" hangingPunct="0">
              <a:buFontTx/>
              <a:buChar char="•"/>
            </a:pPr>
            <a:r>
              <a:rPr lang="en-US" altLang="en-US" sz="2400" dirty="0">
                <a:solidFill>
                  <a:schemeClr val="tx2"/>
                </a:solidFill>
                <a:latin typeface="Chalkboard" charset="0"/>
              </a:rPr>
              <a:t>Curvature of field </a:t>
            </a:r>
          </a:p>
          <a:p>
            <a:pPr marL="228600" indent="-228600" eaLnBrk="0" hangingPunct="0">
              <a:buFontTx/>
              <a:buChar char="•"/>
            </a:pPr>
            <a:endParaRPr lang="en-US" altLang="en-US" sz="2400" dirty="0">
              <a:solidFill>
                <a:schemeClr val="tx2"/>
              </a:solidFill>
              <a:latin typeface="Chalkboard" charset="0"/>
            </a:endParaRPr>
          </a:p>
          <a:p>
            <a:pPr marL="228600" indent="-228600" eaLnBrk="0" hangingPunct="0">
              <a:buFontTx/>
              <a:buChar char="•"/>
            </a:pPr>
            <a:r>
              <a:rPr lang="en-US" altLang="en-US" sz="2400" dirty="0">
                <a:solidFill>
                  <a:schemeClr val="tx2"/>
                </a:solidFill>
                <a:latin typeface="Chalkboard" charset="0"/>
              </a:rPr>
              <a:t>Distortion</a:t>
            </a:r>
          </a:p>
          <a:p>
            <a:pPr lvl="1" eaLnBrk="0" hangingPunct="0"/>
            <a:endParaRPr lang="en-US" altLang="en-US" sz="2400" b="0" dirty="0">
              <a:solidFill>
                <a:schemeClr val="tx2"/>
              </a:solidFill>
              <a:latin typeface="Chalkboard" charset="0"/>
            </a:endParaRPr>
          </a:p>
          <a:p>
            <a:pPr marL="228600" indent="-228600" eaLnBrk="0" hangingPunct="0">
              <a:buFontTx/>
              <a:buChar char="•"/>
            </a:pPr>
            <a:r>
              <a:rPr lang="en-US" altLang="en-US" sz="2400" b="0" dirty="0" err="1">
                <a:solidFill>
                  <a:schemeClr val="tx2"/>
                </a:solidFill>
                <a:latin typeface="Chalkboard" charset="0"/>
              </a:rPr>
              <a:t>Wavefront</a:t>
            </a:r>
            <a:r>
              <a:rPr lang="en-US" altLang="en-US" sz="2400" b="0" dirty="0">
                <a:solidFill>
                  <a:schemeClr val="tx2"/>
                </a:solidFill>
                <a:latin typeface="Chalkboard" charset="0"/>
              </a:rPr>
              <a:t> aberrations</a:t>
            </a:r>
          </a:p>
          <a:p>
            <a:pPr lvl="1" eaLnBrk="0" hangingPunct="0"/>
            <a:r>
              <a:rPr lang="en-US" altLang="en-US" sz="2400" b="0" dirty="0">
                <a:solidFill>
                  <a:schemeClr val="accent2"/>
                </a:solidFill>
                <a:latin typeface="Chalkboard" charset="0"/>
              </a:rPr>
              <a:t>Spherical aberration</a:t>
            </a:r>
          </a:p>
          <a:p>
            <a:pPr lvl="1" eaLnBrk="0" hangingPunct="0"/>
            <a:r>
              <a:rPr lang="en-US" altLang="en-US" sz="2400" b="0" dirty="0">
                <a:solidFill>
                  <a:schemeClr val="accent2"/>
                </a:solidFill>
                <a:latin typeface="Chalkboard" charset="0"/>
              </a:rPr>
              <a:t>Astigmatism</a:t>
            </a:r>
          </a:p>
          <a:p>
            <a:pPr lvl="1" eaLnBrk="0" hangingPunct="0"/>
            <a:r>
              <a:rPr lang="en-US" altLang="en-US" sz="2400" b="0" dirty="0">
                <a:solidFill>
                  <a:schemeClr val="accent2"/>
                </a:solidFill>
                <a:latin typeface="Chalkboard" charset="0"/>
              </a:rPr>
              <a:t>Coma</a:t>
            </a:r>
          </a:p>
          <a:p>
            <a:pPr lvl="1" eaLnBrk="0" hangingPunct="0"/>
            <a:r>
              <a:rPr lang="en-US" altLang="en-US" sz="2400" b="0" dirty="0">
                <a:solidFill>
                  <a:schemeClr val="accent2"/>
                </a:solidFill>
                <a:latin typeface="Chalkboard" charset="0"/>
              </a:rPr>
              <a:t>…</a:t>
            </a:r>
          </a:p>
          <a:p>
            <a:pPr lvl="1" eaLnBrk="0" hangingPunct="0"/>
            <a:endParaRPr lang="en-US" altLang="en-US" sz="2400" b="0" dirty="0">
              <a:solidFill>
                <a:schemeClr val="accent2"/>
              </a:solidFill>
              <a:latin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97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10" name="Text Box 2"/>
          <p:cNvSpPr txBox="1">
            <a:spLocks noChangeArrowheads="1"/>
          </p:cNvSpPr>
          <p:nvPr/>
        </p:nvSpPr>
        <p:spPr bwMode="auto">
          <a:xfrm>
            <a:off x="2563813" y="171450"/>
            <a:ext cx="3524250" cy="54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altLang="en-US" sz="2800" b="0">
                <a:solidFill>
                  <a:schemeClr val="tx2"/>
                </a:solidFill>
                <a:latin typeface="Chalkboard" charset="0"/>
              </a:rPr>
              <a:t>Geometric Distortion</a:t>
            </a:r>
          </a:p>
        </p:txBody>
      </p:sp>
      <p:sp>
        <p:nvSpPr>
          <p:cNvPr id="503811" name="Text Box 3"/>
          <p:cNvSpPr txBox="1">
            <a:spLocks noChangeArrowheads="1"/>
          </p:cNvSpPr>
          <p:nvPr/>
        </p:nvSpPr>
        <p:spPr bwMode="auto">
          <a:xfrm>
            <a:off x="1981200" y="762000"/>
            <a:ext cx="4757738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228600" indent="-228600" eaLnBrk="0" hangingPunct="0"/>
            <a:r>
              <a:rPr lang="en-US" altLang="en-US" b="0">
                <a:solidFill>
                  <a:schemeClr val="accent2"/>
                </a:solidFill>
                <a:latin typeface="Chalkboard" charset="0"/>
              </a:rPr>
              <a:t> = Radially varying magnification</a:t>
            </a:r>
            <a:endParaRPr lang="en-US" altLang="en-US" sz="1800" b="0">
              <a:solidFill>
                <a:schemeClr val="accent2"/>
              </a:solidFill>
              <a:latin typeface="Chalkboard" charset="0"/>
            </a:endParaRPr>
          </a:p>
        </p:txBody>
      </p:sp>
      <p:grpSp>
        <p:nvGrpSpPr>
          <p:cNvPr id="503812" name="Group 4"/>
          <p:cNvGrpSpPr>
            <a:grpSpLocks/>
          </p:cNvGrpSpPr>
          <p:nvPr/>
        </p:nvGrpSpPr>
        <p:grpSpPr bwMode="auto">
          <a:xfrm>
            <a:off x="914400" y="2895600"/>
            <a:ext cx="1600200" cy="1600200"/>
            <a:chOff x="2304" y="1152"/>
            <a:chExt cx="1536" cy="1536"/>
          </a:xfrm>
        </p:grpSpPr>
        <p:grpSp>
          <p:nvGrpSpPr>
            <p:cNvPr id="503813" name="Group 5"/>
            <p:cNvGrpSpPr>
              <a:grpSpLocks/>
            </p:cNvGrpSpPr>
            <p:nvPr/>
          </p:nvGrpSpPr>
          <p:grpSpPr bwMode="auto">
            <a:xfrm>
              <a:off x="2304" y="1152"/>
              <a:ext cx="1536" cy="1536"/>
              <a:chOff x="2304" y="1152"/>
              <a:chExt cx="1488" cy="1536"/>
            </a:xfrm>
          </p:grpSpPr>
          <p:sp>
            <p:nvSpPr>
              <p:cNvPr id="503814" name="Rectangle 6"/>
              <p:cNvSpPr>
                <a:spLocks noChangeArrowheads="1"/>
              </p:cNvSpPr>
              <p:nvPr/>
            </p:nvSpPr>
            <p:spPr bwMode="auto">
              <a:xfrm>
                <a:off x="2304" y="1152"/>
                <a:ext cx="1488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3815" name="Rectangle 7"/>
              <p:cNvSpPr>
                <a:spLocks noChangeArrowheads="1"/>
              </p:cNvSpPr>
              <p:nvPr/>
            </p:nvSpPr>
            <p:spPr bwMode="auto">
              <a:xfrm>
                <a:off x="2304" y="1248"/>
                <a:ext cx="1488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3816" name="Rectangle 8"/>
              <p:cNvSpPr>
                <a:spLocks noChangeArrowheads="1"/>
              </p:cNvSpPr>
              <p:nvPr/>
            </p:nvSpPr>
            <p:spPr bwMode="auto">
              <a:xfrm>
                <a:off x="2304" y="1344"/>
                <a:ext cx="1488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3817" name="Rectangle 9"/>
              <p:cNvSpPr>
                <a:spLocks noChangeArrowheads="1"/>
              </p:cNvSpPr>
              <p:nvPr/>
            </p:nvSpPr>
            <p:spPr bwMode="auto">
              <a:xfrm>
                <a:off x="2304" y="1440"/>
                <a:ext cx="1488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3818" name="Rectangle 10"/>
              <p:cNvSpPr>
                <a:spLocks noChangeArrowheads="1"/>
              </p:cNvSpPr>
              <p:nvPr/>
            </p:nvSpPr>
            <p:spPr bwMode="auto">
              <a:xfrm>
                <a:off x="2304" y="1536"/>
                <a:ext cx="1488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3819" name="Rectangle 11"/>
              <p:cNvSpPr>
                <a:spLocks noChangeArrowheads="1"/>
              </p:cNvSpPr>
              <p:nvPr/>
            </p:nvSpPr>
            <p:spPr bwMode="auto">
              <a:xfrm>
                <a:off x="2304" y="1632"/>
                <a:ext cx="1488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3820" name="Rectangle 12"/>
              <p:cNvSpPr>
                <a:spLocks noChangeArrowheads="1"/>
              </p:cNvSpPr>
              <p:nvPr/>
            </p:nvSpPr>
            <p:spPr bwMode="auto">
              <a:xfrm>
                <a:off x="2304" y="1728"/>
                <a:ext cx="1488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3821" name="Rectangle 13"/>
              <p:cNvSpPr>
                <a:spLocks noChangeArrowheads="1"/>
              </p:cNvSpPr>
              <p:nvPr/>
            </p:nvSpPr>
            <p:spPr bwMode="auto">
              <a:xfrm>
                <a:off x="2304" y="1824"/>
                <a:ext cx="1488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3822" name="Rectangle 14"/>
              <p:cNvSpPr>
                <a:spLocks noChangeArrowheads="1"/>
              </p:cNvSpPr>
              <p:nvPr/>
            </p:nvSpPr>
            <p:spPr bwMode="auto">
              <a:xfrm>
                <a:off x="2304" y="1920"/>
                <a:ext cx="1488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3823" name="Rectangle 15"/>
              <p:cNvSpPr>
                <a:spLocks noChangeArrowheads="1"/>
              </p:cNvSpPr>
              <p:nvPr/>
            </p:nvSpPr>
            <p:spPr bwMode="auto">
              <a:xfrm>
                <a:off x="2304" y="2016"/>
                <a:ext cx="1488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3824" name="Rectangle 16"/>
              <p:cNvSpPr>
                <a:spLocks noChangeArrowheads="1"/>
              </p:cNvSpPr>
              <p:nvPr/>
            </p:nvSpPr>
            <p:spPr bwMode="auto">
              <a:xfrm>
                <a:off x="2304" y="2112"/>
                <a:ext cx="1488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3825" name="Rectangle 17"/>
              <p:cNvSpPr>
                <a:spLocks noChangeArrowheads="1"/>
              </p:cNvSpPr>
              <p:nvPr/>
            </p:nvSpPr>
            <p:spPr bwMode="auto">
              <a:xfrm>
                <a:off x="2304" y="2208"/>
                <a:ext cx="1488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3826" name="Rectangle 18"/>
              <p:cNvSpPr>
                <a:spLocks noChangeArrowheads="1"/>
              </p:cNvSpPr>
              <p:nvPr/>
            </p:nvSpPr>
            <p:spPr bwMode="auto">
              <a:xfrm>
                <a:off x="2304" y="2304"/>
                <a:ext cx="1488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3827" name="Rectangle 19"/>
              <p:cNvSpPr>
                <a:spLocks noChangeArrowheads="1"/>
              </p:cNvSpPr>
              <p:nvPr/>
            </p:nvSpPr>
            <p:spPr bwMode="auto">
              <a:xfrm>
                <a:off x="2304" y="2400"/>
                <a:ext cx="1488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3828" name="Rectangle 20"/>
              <p:cNvSpPr>
                <a:spLocks noChangeArrowheads="1"/>
              </p:cNvSpPr>
              <p:nvPr/>
            </p:nvSpPr>
            <p:spPr bwMode="auto">
              <a:xfrm>
                <a:off x="2304" y="2496"/>
                <a:ext cx="1488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3829" name="Rectangle 21"/>
              <p:cNvSpPr>
                <a:spLocks noChangeArrowheads="1"/>
              </p:cNvSpPr>
              <p:nvPr/>
            </p:nvSpPr>
            <p:spPr bwMode="auto">
              <a:xfrm>
                <a:off x="2304" y="2592"/>
                <a:ext cx="1488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03830" name="Group 22"/>
            <p:cNvGrpSpPr>
              <a:grpSpLocks/>
            </p:cNvGrpSpPr>
            <p:nvPr/>
          </p:nvGrpSpPr>
          <p:grpSpPr bwMode="auto">
            <a:xfrm rot="-5400000">
              <a:off x="2304" y="1152"/>
              <a:ext cx="1536" cy="1536"/>
              <a:chOff x="2304" y="1152"/>
              <a:chExt cx="1488" cy="1536"/>
            </a:xfrm>
          </p:grpSpPr>
          <p:sp>
            <p:nvSpPr>
              <p:cNvPr id="503831" name="Rectangle 23"/>
              <p:cNvSpPr>
                <a:spLocks noChangeArrowheads="1"/>
              </p:cNvSpPr>
              <p:nvPr/>
            </p:nvSpPr>
            <p:spPr bwMode="auto">
              <a:xfrm>
                <a:off x="2304" y="1152"/>
                <a:ext cx="1488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3832" name="Rectangle 24"/>
              <p:cNvSpPr>
                <a:spLocks noChangeArrowheads="1"/>
              </p:cNvSpPr>
              <p:nvPr/>
            </p:nvSpPr>
            <p:spPr bwMode="auto">
              <a:xfrm>
                <a:off x="2304" y="1248"/>
                <a:ext cx="1488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3833" name="Rectangle 25"/>
              <p:cNvSpPr>
                <a:spLocks noChangeArrowheads="1"/>
              </p:cNvSpPr>
              <p:nvPr/>
            </p:nvSpPr>
            <p:spPr bwMode="auto">
              <a:xfrm>
                <a:off x="2304" y="1344"/>
                <a:ext cx="1488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3834" name="Rectangle 26"/>
              <p:cNvSpPr>
                <a:spLocks noChangeArrowheads="1"/>
              </p:cNvSpPr>
              <p:nvPr/>
            </p:nvSpPr>
            <p:spPr bwMode="auto">
              <a:xfrm>
                <a:off x="2304" y="1440"/>
                <a:ext cx="1488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3835" name="Rectangle 27"/>
              <p:cNvSpPr>
                <a:spLocks noChangeArrowheads="1"/>
              </p:cNvSpPr>
              <p:nvPr/>
            </p:nvSpPr>
            <p:spPr bwMode="auto">
              <a:xfrm>
                <a:off x="2304" y="1536"/>
                <a:ext cx="1488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3836" name="Rectangle 28"/>
              <p:cNvSpPr>
                <a:spLocks noChangeArrowheads="1"/>
              </p:cNvSpPr>
              <p:nvPr/>
            </p:nvSpPr>
            <p:spPr bwMode="auto">
              <a:xfrm>
                <a:off x="2304" y="1632"/>
                <a:ext cx="1488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3837" name="Rectangle 29"/>
              <p:cNvSpPr>
                <a:spLocks noChangeArrowheads="1"/>
              </p:cNvSpPr>
              <p:nvPr/>
            </p:nvSpPr>
            <p:spPr bwMode="auto">
              <a:xfrm>
                <a:off x="2304" y="1728"/>
                <a:ext cx="1488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3838" name="Rectangle 30"/>
              <p:cNvSpPr>
                <a:spLocks noChangeArrowheads="1"/>
              </p:cNvSpPr>
              <p:nvPr/>
            </p:nvSpPr>
            <p:spPr bwMode="auto">
              <a:xfrm>
                <a:off x="2304" y="1824"/>
                <a:ext cx="1488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3839" name="Rectangle 31"/>
              <p:cNvSpPr>
                <a:spLocks noChangeArrowheads="1"/>
              </p:cNvSpPr>
              <p:nvPr/>
            </p:nvSpPr>
            <p:spPr bwMode="auto">
              <a:xfrm>
                <a:off x="2304" y="1920"/>
                <a:ext cx="1488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3840" name="Rectangle 32"/>
              <p:cNvSpPr>
                <a:spLocks noChangeArrowheads="1"/>
              </p:cNvSpPr>
              <p:nvPr/>
            </p:nvSpPr>
            <p:spPr bwMode="auto">
              <a:xfrm>
                <a:off x="2304" y="2016"/>
                <a:ext cx="1488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3841" name="Rectangle 33"/>
              <p:cNvSpPr>
                <a:spLocks noChangeArrowheads="1"/>
              </p:cNvSpPr>
              <p:nvPr/>
            </p:nvSpPr>
            <p:spPr bwMode="auto">
              <a:xfrm>
                <a:off x="2304" y="2112"/>
                <a:ext cx="1488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3842" name="Rectangle 34"/>
              <p:cNvSpPr>
                <a:spLocks noChangeArrowheads="1"/>
              </p:cNvSpPr>
              <p:nvPr/>
            </p:nvSpPr>
            <p:spPr bwMode="auto">
              <a:xfrm>
                <a:off x="2304" y="2208"/>
                <a:ext cx="1488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3843" name="Rectangle 35"/>
              <p:cNvSpPr>
                <a:spLocks noChangeArrowheads="1"/>
              </p:cNvSpPr>
              <p:nvPr/>
            </p:nvSpPr>
            <p:spPr bwMode="auto">
              <a:xfrm>
                <a:off x="2304" y="2304"/>
                <a:ext cx="1488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3844" name="Rectangle 36"/>
              <p:cNvSpPr>
                <a:spLocks noChangeArrowheads="1"/>
              </p:cNvSpPr>
              <p:nvPr/>
            </p:nvSpPr>
            <p:spPr bwMode="auto">
              <a:xfrm>
                <a:off x="2304" y="2400"/>
                <a:ext cx="1488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3845" name="Rectangle 37"/>
              <p:cNvSpPr>
                <a:spLocks noChangeArrowheads="1"/>
              </p:cNvSpPr>
              <p:nvPr/>
            </p:nvSpPr>
            <p:spPr bwMode="auto">
              <a:xfrm>
                <a:off x="2304" y="2496"/>
                <a:ext cx="1488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3846" name="Rectangle 38"/>
              <p:cNvSpPr>
                <a:spLocks noChangeArrowheads="1"/>
              </p:cNvSpPr>
              <p:nvPr/>
            </p:nvSpPr>
            <p:spPr bwMode="auto">
              <a:xfrm>
                <a:off x="2304" y="2592"/>
                <a:ext cx="1488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pic>
        <p:nvPicPr>
          <p:cNvPr id="503847" name="Picture 3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0" y="1676400"/>
            <a:ext cx="2133600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3848" name="Picture 4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92600" y="3886200"/>
            <a:ext cx="2082800" cy="208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03849" name="Freeform 41"/>
          <p:cNvSpPr>
            <a:spLocks/>
          </p:cNvSpPr>
          <p:nvPr/>
        </p:nvSpPr>
        <p:spPr bwMode="auto">
          <a:xfrm>
            <a:off x="2532063" y="2684463"/>
            <a:ext cx="1828800" cy="650875"/>
          </a:xfrm>
          <a:custGeom>
            <a:avLst/>
            <a:gdLst/>
            <a:ahLst/>
            <a:cxnLst>
              <a:cxn ang="0">
                <a:pos x="0" y="410"/>
              </a:cxn>
              <a:cxn ang="0">
                <a:pos x="1152" y="0"/>
              </a:cxn>
            </a:cxnLst>
            <a:rect l="0" t="0" r="r" b="b"/>
            <a:pathLst>
              <a:path w="1152" h="410">
                <a:moveTo>
                  <a:pt x="0" y="410"/>
                </a:moveTo>
                <a:cubicBezTo>
                  <a:pt x="421" y="378"/>
                  <a:pt x="731" y="21"/>
                  <a:pt x="1152" y="0"/>
                </a:cubicBezTo>
              </a:path>
            </a:pathLst>
          </a:cu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850" name="Freeform 42"/>
          <p:cNvSpPr>
            <a:spLocks/>
          </p:cNvSpPr>
          <p:nvPr/>
        </p:nvSpPr>
        <p:spPr bwMode="auto">
          <a:xfrm flipV="1">
            <a:off x="2522538" y="3886200"/>
            <a:ext cx="1828800" cy="650875"/>
          </a:xfrm>
          <a:custGeom>
            <a:avLst/>
            <a:gdLst/>
            <a:ahLst/>
            <a:cxnLst>
              <a:cxn ang="0">
                <a:pos x="0" y="410"/>
              </a:cxn>
              <a:cxn ang="0">
                <a:pos x="1152" y="0"/>
              </a:cxn>
            </a:cxnLst>
            <a:rect l="0" t="0" r="r" b="b"/>
            <a:pathLst>
              <a:path w="1152" h="410">
                <a:moveTo>
                  <a:pt x="0" y="410"/>
                </a:moveTo>
                <a:cubicBezTo>
                  <a:pt x="421" y="378"/>
                  <a:pt x="731" y="21"/>
                  <a:pt x="1152" y="0"/>
                </a:cubicBezTo>
              </a:path>
            </a:pathLst>
          </a:cu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851" name="Text Box 43"/>
          <p:cNvSpPr txBox="1">
            <a:spLocks noChangeArrowheads="1"/>
          </p:cNvSpPr>
          <p:nvPr/>
        </p:nvSpPr>
        <p:spPr bwMode="auto">
          <a:xfrm>
            <a:off x="6750050" y="4495800"/>
            <a:ext cx="14922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228600" indent="-228600" eaLnBrk="0" hangingPunct="0">
              <a:lnSpc>
                <a:spcPct val="80000"/>
              </a:lnSpc>
            </a:pPr>
            <a:r>
              <a:rPr lang="en-US" altLang="en-US" b="0">
                <a:latin typeface="Chalkboard" charset="0"/>
              </a:rPr>
              <a:t> Barrel</a:t>
            </a:r>
          </a:p>
          <a:p>
            <a:pPr marL="228600" indent="-228600" eaLnBrk="0" hangingPunct="0">
              <a:lnSpc>
                <a:spcPct val="80000"/>
              </a:lnSpc>
            </a:pPr>
            <a:r>
              <a:rPr lang="en-US" altLang="en-US" b="0">
                <a:latin typeface="Chalkboard" charset="0"/>
              </a:rPr>
              <a:t>distortion</a:t>
            </a:r>
            <a:endParaRPr lang="en-US" altLang="en-US" sz="1800" b="0">
              <a:latin typeface="Chalkboard" charset="0"/>
            </a:endParaRPr>
          </a:p>
        </p:txBody>
      </p:sp>
      <p:sp>
        <p:nvSpPr>
          <p:cNvPr id="503852" name="Text Box 44"/>
          <p:cNvSpPr txBox="1">
            <a:spLocks noChangeArrowheads="1"/>
          </p:cNvSpPr>
          <p:nvPr/>
        </p:nvSpPr>
        <p:spPr bwMode="auto">
          <a:xfrm>
            <a:off x="6705600" y="2438400"/>
            <a:ext cx="15811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228600" indent="-228600" eaLnBrk="0" hangingPunct="0">
              <a:lnSpc>
                <a:spcPct val="80000"/>
              </a:lnSpc>
            </a:pPr>
            <a:r>
              <a:rPr lang="en-US" altLang="en-US" b="0">
                <a:latin typeface="Chalkboard" charset="0"/>
              </a:rPr>
              <a:t>Pincushion</a:t>
            </a:r>
          </a:p>
          <a:p>
            <a:pPr marL="228600" indent="-228600" eaLnBrk="0" hangingPunct="0">
              <a:lnSpc>
                <a:spcPct val="80000"/>
              </a:lnSpc>
            </a:pPr>
            <a:r>
              <a:rPr lang="en-US" altLang="en-US" b="0">
                <a:latin typeface="Chalkboard" charset="0"/>
              </a:rPr>
              <a:t>distortion</a:t>
            </a:r>
            <a:endParaRPr lang="en-US" altLang="en-US" sz="1800" b="0">
              <a:latin typeface="Chalkboard" charset="0"/>
            </a:endParaRPr>
          </a:p>
        </p:txBody>
      </p:sp>
      <p:sp>
        <p:nvSpPr>
          <p:cNvPr id="503853" name="Text Box 45"/>
          <p:cNvSpPr txBox="1">
            <a:spLocks noChangeArrowheads="1"/>
          </p:cNvSpPr>
          <p:nvPr/>
        </p:nvSpPr>
        <p:spPr bwMode="auto">
          <a:xfrm>
            <a:off x="1143000" y="2495550"/>
            <a:ext cx="1143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228600" indent="-228600" eaLnBrk="0" hangingPunct="0">
              <a:lnSpc>
                <a:spcPct val="80000"/>
              </a:lnSpc>
            </a:pPr>
            <a:r>
              <a:rPr lang="en-US" altLang="en-US" b="0">
                <a:solidFill>
                  <a:schemeClr val="accent2"/>
                </a:solidFill>
                <a:latin typeface="Chalkboard" charset="0"/>
              </a:rPr>
              <a:t>Object</a:t>
            </a:r>
            <a:endParaRPr lang="en-US" altLang="en-US" sz="1800" b="0">
              <a:solidFill>
                <a:schemeClr val="accent2"/>
              </a:solidFill>
              <a:latin typeface="Chalkboard" charset="0"/>
            </a:endParaRPr>
          </a:p>
        </p:txBody>
      </p:sp>
      <p:sp>
        <p:nvSpPr>
          <p:cNvPr id="503854" name="Text Box 46"/>
          <p:cNvSpPr txBox="1">
            <a:spLocks noChangeArrowheads="1"/>
          </p:cNvSpPr>
          <p:nvPr/>
        </p:nvSpPr>
        <p:spPr bwMode="auto">
          <a:xfrm>
            <a:off x="4800600" y="1352550"/>
            <a:ext cx="10287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228600" indent="-228600" eaLnBrk="0" hangingPunct="0">
              <a:lnSpc>
                <a:spcPct val="80000"/>
              </a:lnSpc>
            </a:pPr>
            <a:r>
              <a:rPr lang="en-US" altLang="en-US" b="0">
                <a:solidFill>
                  <a:schemeClr val="accent2"/>
                </a:solidFill>
                <a:latin typeface="Chalkboard" charset="0"/>
              </a:rPr>
              <a:t>Image</a:t>
            </a:r>
            <a:endParaRPr lang="en-US" altLang="en-US" sz="1800" b="0">
              <a:solidFill>
                <a:schemeClr val="accent2"/>
              </a:solidFill>
              <a:latin typeface="Chalkboard" charset="0"/>
            </a:endParaRPr>
          </a:p>
        </p:txBody>
      </p:sp>
      <p:sp>
        <p:nvSpPr>
          <p:cNvPr id="503855" name="Rectangle 47"/>
          <p:cNvSpPr>
            <a:spLocks noChangeArrowheads="1"/>
          </p:cNvSpPr>
          <p:nvPr/>
        </p:nvSpPr>
        <p:spPr bwMode="auto">
          <a:xfrm>
            <a:off x="1219200" y="6172200"/>
            <a:ext cx="667861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altLang="en-US" b="0">
                <a:solidFill>
                  <a:schemeClr val="accent2"/>
                </a:solidFill>
                <a:latin typeface="Chalkboard" charset="0"/>
              </a:rPr>
              <a:t>May be introduced by the projection eyepiece</a:t>
            </a:r>
            <a:endParaRPr lang="en-US" b="0">
              <a:solidFill>
                <a:schemeClr val="accent2"/>
              </a:solidFill>
              <a:latin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43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Diffraction by an aperture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2263" y="1463675"/>
            <a:ext cx="4886325" cy="2057400"/>
            <a:chOff x="203" y="2870"/>
            <a:chExt cx="3078" cy="1296"/>
          </a:xfrm>
        </p:grpSpPr>
        <p:sp>
          <p:nvSpPr>
            <p:cNvPr id="79876" name="Line 4"/>
            <p:cNvSpPr>
              <a:spLocks noChangeShapeType="1"/>
            </p:cNvSpPr>
            <p:nvPr/>
          </p:nvSpPr>
          <p:spPr bwMode="auto">
            <a:xfrm>
              <a:off x="203" y="3499"/>
              <a:ext cx="549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567" y="2870"/>
              <a:ext cx="2714" cy="1296"/>
              <a:chOff x="567" y="918"/>
              <a:chExt cx="2714" cy="1296"/>
            </a:xfrm>
          </p:grpSpPr>
          <p:sp>
            <p:nvSpPr>
              <p:cNvPr id="79878" name="Line 6"/>
              <p:cNvSpPr>
                <a:spLocks noChangeShapeType="1"/>
              </p:cNvSpPr>
              <p:nvPr/>
            </p:nvSpPr>
            <p:spPr bwMode="auto">
              <a:xfrm rot="2700000" flipH="1" flipV="1">
                <a:off x="1326" y="1228"/>
                <a:ext cx="590" cy="59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79" name="Line 7"/>
              <p:cNvSpPr>
                <a:spLocks noChangeShapeType="1"/>
              </p:cNvSpPr>
              <p:nvPr/>
            </p:nvSpPr>
            <p:spPr bwMode="auto">
              <a:xfrm rot="2700000" flipH="1" flipV="1">
                <a:off x="1257" y="1228"/>
                <a:ext cx="590" cy="59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80" name="Line 8"/>
              <p:cNvSpPr>
                <a:spLocks noChangeShapeType="1"/>
              </p:cNvSpPr>
              <p:nvPr/>
            </p:nvSpPr>
            <p:spPr bwMode="auto">
              <a:xfrm rot="2700000" flipH="1" flipV="1">
                <a:off x="1188" y="1228"/>
                <a:ext cx="590" cy="59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81" name="Line 9"/>
              <p:cNvSpPr>
                <a:spLocks noChangeShapeType="1"/>
              </p:cNvSpPr>
              <p:nvPr/>
            </p:nvSpPr>
            <p:spPr bwMode="auto">
              <a:xfrm rot="2700000" flipH="1" flipV="1">
                <a:off x="1119" y="1228"/>
                <a:ext cx="590" cy="59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82" name="Line 10"/>
              <p:cNvSpPr>
                <a:spLocks noChangeShapeType="1"/>
              </p:cNvSpPr>
              <p:nvPr/>
            </p:nvSpPr>
            <p:spPr bwMode="auto">
              <a:xfrm rot="2700000" flipH="1" flipV="1">
                <a:off x="1050" y="1228"/>
                <a:ext cx="590" cy="59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83" name="Line 11"/>
              <p:cNvSpPr>
                <a:spLocks noChangeShapeType="1"/>
              </p:cNvSpPr>
              <p:nvPr/>
            </p:nvSpPr>
            <p:spPr bwMode="auto">
              <a:xfrm rot="2700000" flipH="1" flipV="1">
                <a:off x="981" y="1228"/>
                <a:ext cx="590" cy="59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84" name="Line 12"/>
              <p:cNvSpPr>
                <a:spLocks noChangeShapeType="1"/>
              </p:cNvSpPr>
              <p:nvPr/>
            </p:nvSpPr>
            <p:spPr bwMode="auto">
              <a:xfrm rot="2700000" flipH="1" flipV="1">
                <a:off x="912" y="1228"/>
                <a:ext cx="590" cy="59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85" name="Line 13"/>
              <p:cNvSpPr>
                <a:spLocks noChangeShapeType="1"/>
              </p:cNvSpPr>
              <p:nvPr/>
            </p:nvSpPr>
            <p:spPr bwMode="auto">
              <a:xfrm rot="2700000" flipH="1" flipV="1">
                <a:off x="843" y="1228"/>
                <a:ext cx="590" cy="59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86" name="Line 14"/>
              <p:cNvSpPr>
                <a:spLocks noChangeShapeType="1"/>
              </p:cNvSpPr>
              <p:nvPr/>
            </p:nvSpPr>
            <p:spPr bwMode="auto">
              <a:xfrm rot="2700000" flipH="1" flipV="1">
                <a:off x="774" y="1228"/>
                <a:ext cx="590" cy="59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87" name="Line 15"/>
              <p:cNvSpPr>
                <a:spLocks noChangeShapeType="1"/>
              </p:cNvSpPr>
              <p:nvPr/>
            </p:nvSpPr>
            <p:spPr bwMode="auto">
              <a:xfrm rot="2700000" flipH="1" flipV="1">
                <a:off x="705" y="1228"/>
                <a:ext cx="590" cy="59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88" name="Line 16"/>
              <p:cNvSpPr>
                <a:spLocks noChangeShapeType="1"/>
              </p:cNvSpPr>
              <p:nvPr/>
            </p:nvSpPr>
            <p:spPr bwMode="auto">
              <a:xfrm rot="2700000" flipH="1" flipV="1">
                <a:off x="636" y="1228"/>
                <a:ext cx="590" cy="59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89" name="Line 17"/>
              <p:cNvSpPr>
                <a:spLocks noChangeShapeType="1"/>
              </p:cNvSpPr>
              <p:nvPr/>
            </p:nvSpPr>
            <p:spPr bwMode="auto">
              <a:xfrm rot="2700000" flipH="1" flipV="1">
                <a:off x="567" y="1228"/>
                <a:ext cx="590" cy="59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90" name="Arc 18"/>
              <p:cNvSpPr>
                <a:spLocks/>
              </p:cNvSpPr>
              <p:nvPr/>
            </p:nvSpPr>
            <p:spPr bwMode="auto">
              <a:xfrm rot="2700000">
                <a:off x="1985" y="918"/>
                <a:ext cx="1296" cy="1296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91" name="Arc 19"/>
              <p:cNvSpPr>
                <a:spLocks/>
              </p:cNvSpPr>
              <p:nvPr/>
            </p:nvSpPr>
            <p:spPr bwMode="auto">
              <a:xfrm rot="2700000">
                <a:off x="1786" y="1398"/>
                <a:ext cx="336" cy="336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92" name="Arc 20"/>
              <p:cNvSpPr>
                <a:spLocks/>
              </p:cNvSpPr>
              <p:nvPr/>
            </p:nvSpPr>
            <p:spPr bwMode="auto">
              <a:xfrm rot="2700000">
                <a:off x="1806" y="1350"/>
                <a:ext cx="432" cy="432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93" name="Arc 21"/>
              <p:cNvSpPr>
                <a:spLocks/>
              </p:cNvSpPr>
              <p:nvPr/>
            </p:nvSpPr>
            <p:spPr bwMode="auto">
              <a:xfrm rot="2700000">
                <a:off x="1826" y="1302"/>
                <a:ext cx="528" cy="52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94" name="Arc 22"/>
              <p:cNvSpPr>
                <a:spLocks/>
              </p:cNvSpPr>
              <p:nvPr/>
            </p:nvSpPr>
            <p:spPr bwMode="auto">
              <a:xfrm rot="2700000">
                <a:off x="1846" y="1254"/>
                <a:ext cx="624" cy="62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95" name="Arc 23"/>
              <p:cNvSpPr>
                <a:spLocks/>
              </p:cNvSpPr>
              <p:nvPr/>
            </p:nvSpPr>
            <p:spPr bwMode="auto">
              <a:xfrm rot="2700000">
                <a:off x="1866" y="1206"/>
                <a:ext cx="720" cy="72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96" name="Arc 24"/>
              <p:cNvSpPr>
                <a:spLocks/>
              </p:cNvSpPr>
              <p:nvPr/>
            </p:nvSpPr>
            <p:spPr bwMode="auto">
              <a:xfrm rot="2700000">
                <a:off x="1886" y="1158"/>
                <a:ext cx="816" cy="816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97" name="Arc 25"/>
              <p:cNvSpPr>
                <a:spLocks/>
              </p:cNvSpPr>
              <p:nvPr/>
            </p:nvSpPr>
            <p:spPr bwMode="auto">
              <a:xfrm rot="2700000">
                <a:off x="1945" y="1014"/>
                <a:ext cx="1104" cy="110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98" name="Arc 26"/>
              <p:cNvSpPr>
                <a:spLocks/>
              </p:cNvSpPr>
              <p:nvPr/>
            </p:nvSpPr>
            <p:spPr bwMode="auto">
              <a:xfrm rot="2700000">
                <a:off x="1905" y="1110"/>
                <a:ext cx="912" cy="912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99" name="Arc 27"/>
              <p:cNvSpPr>
                <a:spLocks/>
              </p:cNvSpPr>
              <p:nvPr/>
            </p:nvSpPr>
            <p:spPr bwMode="auto">
              <a:xfrm rot="2700000">
                <a:off x="1965" y="966"/>
                <a:ext cx="1200" cy="120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900" name="Arc 28"/>
              <p:cNvSpPr>
                <a:spLocks/>
              </p:cNvSpPr>
              <p:nvPr/>
            </p:nvSpPr>
            <p:spPr bwMode="auto">
              <a:xfrm rot="2700000">
                <a:off x="1925" y="1062"/>
                <a:ext cx="1008" cy="100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901" name="Freeform 29"/>
              <p:cNvSpPr>
                <a:spLocks/>
              </p:cNvSpPr>
              <p:nvPr/>
            </p:nvSpPr>
            <p:spPr bwMode="auto">
              <a:xfrm>
                <a:off x="1887" y="1387"/>
                <a:ext cx="67" cy="349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63" y="130"/>
                  </a:cxn>
                  <a:cxn ang="0">
                    <a:pos x="62" y="222"/>
                  </a:cxn>
                  <a:cxn ang="0">
                    <a:pos x="0" y="349"/>
                  </a:cxn>
                </a:cxnLst>
                <a:rect l="0" t="0" r="r" b="b"/>
                <a:pathLst>
                  <a:path w="67" h="349">
                    <a:moveTo>
                      <a:pt x="1" y="0"/>
                    </a:moveTo>
                    <a:cubicBezTo>
                      <a:pt x="12" y="16"/>
                      <a:pt x="60" y="63"/>
                      <a:pt x="63" y="130"/>
                    </a:cubicBezTo>
                    <a:cubicBezTo>
                      <a:pt x="67" y="197"/>
                      <a:pt x="66" y="170"/>
                      <a:pt x="62" y="222"/>
                    </a:cubicBezTo>
                    <a:cubicBezTo>
                      <a:pt x="58" y="274"/>
                      <a:pt x="22" y="324"/>
                      <a:pt x="0" y="349"/>
                    </a:cubicBez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902" name="Freeform 30"/>
              <p:cNvSpPr>
                <a:spLocks/>
              </p:cNvSpPr>
              <p:nvPr/>
            </p:nvSpPr>
            <p:spPr bwMode="auto">
              <a:xfrm>
                <a:off x="1805" y="1432"/>
                <a:ext cx="44" cy="251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41" y="67"/>
                  </a:cxn>
                  <a:cxn ang="0">
                    <a:pos x="42" y="184"/>
                  </a:cxn>
                  <a:cxn ang="0">
                    <a:pos x="0" y="251"/>
                  </a:cxn>
                </a:cxnLst>
                <a:rect l="0" t="0" r="r" b="b"/>
                <a:pathLst>
                  <a:path w="44" h="251">
                    <a:moveTo>
                      <a:pt x="7" y="0"/>
                    </a:moveTo>
                    <a:cubicBezTo>
                      <a:pt x="15" y="9"/>
                      <a:pt x="38" y="27"/>
                      <a:pt x="41" y="67"/>
                    </a:cubicBezTo>
                    <a:cubicBezTo>
                      <a:pt x="43" y="106"/>
                      <a:pt x="44" y="152"/>
                      <a:pt x="42" y="184"/>
                    </a:cubicBezTo>
                    <a:cubicBezTo>
                      <a:pt x="41" y="213"/>
                      <a:pt x="15" y="236"/>
                      <a:pt x="0" y="251"/>
                    </a:cubicBez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903" name="Line 31"/>
              <p:cNvSpPr>
                <a:spLocks noChangeShapeType="1"/>
              </p:cNvSpPr>
              <p:nvPr/>
            </p:nvSpPr>
            <p:spPr bwMode="auto">
              <a:xfrm rot="2700000" flipH="1" flipV="1">
                <a:off x="1689" y="1483"/>
                <a:ext cx="146" cy="14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904" name="Line 32"/>
              <p:cNvSpPr>
                <a:spLocks noChangeShapeType="1"/>
              </p:cNvSpPr>
              <p:nvPr/>
            </p:nvSpPr>
            <p:spPr bwMode="auto">
              <a:xfrm rot="2700000" flipH="1" flipV="1">
                <a:off x="1395" y="1228"/>
                <a:ext cx="590" cy="59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905" name="Line 33"/>
              <p:cNvSpPr>
                <a:spLocks noChangeShapeType="1"/>
              </p:cNvSpPr>
              <p:nvPr/>
            </p:nvSpPr>
            <p:spPr bwMode="auto">
              <a:xfrm rot="2700000" flipH="1" flipV="1">
                <a:off x="1569" y="980"/>
                <a:ext cx="403" cy="404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906" name="Line 34"/>
              <p:cNvSpPr>
                <a:spLocks noChangeShapeType="1"/>
              </p:cNvSpPr>
              <p:nvPr/>
            </p:nvSpPr>
            <p:spPr bwMode="auto">
              <a:xfrm rot="2700000" flipH="1" flipV="1">
                <a:off x="1569" y="1721"/>
                <a:ext cx="405" cy="411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79907" name="Rectangle 35"/>
          <p:cNvSpPr>
            <a:spLocks noChangeArrowheads="1"/>
          </p:cNvSpPr>
          <p:nvPr/>
        </p:nvSpPr>
        <p:spPr bwMode="auto">
          <a:xfrm>
            <a:off x="5902325" y="3613150"/>
            <a:ext cx="2125663" cy="94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chemeClr val="tx2"/>
                </a:solidFill>
                <a:latin typeface="Chalkboard" charset="0"/>
              </a:rPr>
              <a:t>Larger aperture</a:t>
            </a:r>
          </a:p>
          <a:p>
            <a:pPr algn="ctr"/>
            <a:r>
              <a:rPr lang="en-US" sz="1800">
                <a:solidFill>
                  <a:schemeClr val="tx2"/>
                </a:solidFill>
                <a:latin typeface="Chalkboard" charset="0"/>
                <a:sym typeface="Symbol" pitchFamily="18" charset="2"/>
              </a:rPr>
              <a:t></a:t>
            </a:r>
            <a:endParaRPr lang="en-US" sz="1800">
              <a:solidFill>
                <a:schemeClr val="tx2"/>
              </a:solidFill>
              <a:latin typeface="Chalkboard" charset="0"/>
            </a:endParaRPr>
          </a:p>
          <a:p>
            <a:pPr algn="ctr"/>
            <a:r>
              <a:rPr lang="en-US" sz="1800">
                <a:solidFill>
                  <a:schemeClr val="tx2"/>
                </a:solidFill>
                <a:latin typeface="Chalkboard" charset="0"/>
              </a:rPr>
              <a:t>weaker diffraction</a:t>
            </a:r>
          </a:p>
        </p:txBody>
      </p:sp>
      <p:grpSp>
        <p:nvGrpSpPr>
          <p:cNvPr id="4" name="Group 36"/>
          <p:cNvGrpSpPr>
            <a:grpSpLocks/>
          </p:cNvGrpSpPr>
          <p:nvPr/>
        </p:nvGrpSpPr>
        <p:grpSpPr bwMode="auto">
          <a:xfrm>
            <a:off x="323850" y="4340225"/>
            <a:ext cx="4027488" cy="1925638"/>
            <a:chOff x="203" y="2735"/>
            <a:chExt cx="2537" cy="1213"/>
          </a:xfrm>
        </p:grpSpPr>
        <p:sp>
          <p:nvSpPr>
            <p:cNvPr id="79909" name="Freeform 37"/>
            <p:cNvSpPr>
              <a:spLocks/>
            </p:cNvSpPr>
            <p:nvPr/>
          </p:nvSpPr>
          <p:spPr bwMode="auto">
            <a:xfrm>
              <a:off x="1826" y="3023"/>
              <a:ext cx="12" cy="6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16"/>
                </a:cxn>
                <a:cxn ang="0">
                  <a:pos x="8" y="616"/>
                </a:cxn>
                <a:cxn ang="0">
                  <a:pos x="2" y="636"/>
                </a:cxn>
              </a:cxnLst>
              <a:rect l="0" t="0" r="r" b="b"/>
              <a:pathLst>
                <a:path w="12" h="636">
                  <a:moveTo>
                    <a:pt x="0" y="0"/>
                  </a:moveTo>
                  <a:cubicBezTo>
                    <a:pt x="4" y="8"/>
                    <a:pt x="8" y="6"/>
                    <a:pt x="10" y="16"/>
                  </a:cubicBezTo>
                  <a:cubicBezTo>
                    <a:pt x="12" y="26"/>
                    <a:pt x="10" y="606"/>
                    <a:pt x="8" y="616"/>
                  </a:cubicBezTo>
                  <a:cubicBezTo>
                    <a:pt x="6" y="626"/>
                    <a:pt x="8" y="630"/>
                    <a:pt x="2" y="636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10" name="Line 38"/>
            <p:cNvSpPr>
              <a:spLocks noChangeShapeType="1"/>
            </p:cNvSpPr>
            <p:nvPr/>
          </p:nvSpPr>
          <p:spPr bwMode="auto">
            <a:xfrm rot="2700000" flipH="1" flipV="1">
              <a:off x="1546" y="3129"/>
              <a:ext cx="430" cy="43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11" name="Line 39"/>
            <p:cNvSpPr>
              <a:spLocks noChangeShapeType="1"/>
            </p:cNvSpPr>
            <p:nvPr/>
          </p:nvSpPr>
          <p:spPr bwMode="auto">
            <a:xfrm rot="2700000" flipH="1" flipV="1">
              <a:off x="1395" y="3015"/>
              <a:ext cx="590" cy="59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12" name="Line 40"/>
            <p:cNvSpPr>
              <a:spLocks noChangeShapeType="1"/>
            </p:cNvSpPr>
            <p:nvPr/>
          </p:nvSpPr>
          <p:spPr bwMode="auto">
            <a:xfrm rot="2700000" flipH="1" flipV="1">
              <a:off x="1326" y="3015"/>
              <a:ext cx="590" cy="59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13" name="Line 41"/>
            <p:cNvSpPr>
              <a:spLocks noChangeShapeType="1"/>
            </p:cNvSpPr>
            <p:nvPr/>
          </p:nvSpPr>
          <p:spPr bwMode="auto">
            <a:xfrm rot="2700000" flipH="1" flipV="1">
              <a:off x="1257" y="3015"/>
              <a:ext cx="590" cy="59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14" name="Line 42"/>
            <p:cNvSpPr>
              <a:spLocks noChangeShapeType="1"/>
            </p:cNvSpPr>
            <p:nvPr/>
          </p:nvSpPr>
          <p:spPr bwMode="auto">
            <a:xfrm rot="2700000" flipH="1" flipV="1">
              <a:off x="1188" y="3015"/>
              <a:ext cx="590" cy="59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15" name="Line 43"/>
            <p:cNvSpPr>
              <a:spLocks noChangeShapeType="1"/>
            </p:cNvSpPr>
            <p:nvPr/>
          </p:nvSpPr>
          <p:spPr bwMode="auto">
            <a:xfrm rot="2700000" flipH="1" flipV="1">
              <a:off x="1119" y="3015"/>
              <a:ext cx="590" cy="59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16" name="Line 44"/>
            <p:cNvSpPr>
              <a:spLocks noChangeShapeType="1"/>
            </p:cNvSpPr>
            <p:nvPr/>
          </p:nvSpPr>
          <p:spPr bwMode="auto">
            <a:xfrm rot="2700000" flipH="1" flipV="1">
              <a:off x="1050" y="3015"/>
              <a:ext cx="590" cy="59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17" name="Line 45"/>
            <p:cNvSpPr>
              <a:spLocks noChangeShapeType="1"/>
            </p:cNvSpPr>
            <p:nvPr/>
          </p:nvSpPr>
          <p:spPr bwMode="auto">
            <a:xfrm rot="2700000" flipH="1" flipV="1">
              <a:off x="981" y="3015"/>
              <a:ext cx="590" cy="59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18" name="Line 46"/>
            <p:cNvSpPr>
              <a:spLocks noChangeShapeType="1"/>
            </p:cNvSpPr>
            <p:nvPr/>
          </p:nvSpPr>
          <p:spPr bwMode="auto">
            <a:xfrm rot="2700000" flipH="1" flipV="1">
              <a:off x="912" y="3015"/>
              <a:ext cx="590" cy="59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19" name="Line 47"/>
            <p:cNvSpPr>
              <a:spLocks noChangeShapeType="1"/>
            </p:cNvSpPr>
            <p:nvPr/>
          </p:nvSpPr>
          <p:spPr bwMode="auto">
            <a:xfrm rot="2700000" flipH="1" flipV="1">
              <a:off x="843" y="3015"/>
              <a:ext cx="590" cy="59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20" name="Line 48"/>
            <p:cNvSpPr>
              <a:spLocks noChangeShapeType="1"/>
            </p:cNvSpPr>
            <p:nvPr/>
          </p:nvSpPr>
          <p:spPr bwMode="auto">
            <a:xfrm rot="2700000" flipH="1" flipV="1">
              <a:off x="774" y="3015"/>
              <a:ext cx="590" cy="59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21" name="Line 49"/>
            <p:cNvSpPr>
              <a:spLocks noChangeShapeType="1"/>
            </p:cNvSpPr>
            <p:nvPr/>
          </p:nvSpPr>
          <p:spPr bwMode="auto">
            <a:xfrm rot="2700000" flipH="1" flipV="1">
              <a:off x="705" y="3015"/>
              <a:ext cx="590" cy="59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22" name="Line 50"/>
            <p:cNvSpPr>
              <a:spLocks noChangeShapeType="1"/>
            </p:cNvSpPr>
            <p:nvPr/>
          </p:nvSpPr>
          <p:spPr bwMode="auto">
            <a:xfrm rot="2700000" flipH="1" flipV="1">
              <a:off x="636" y="3015"/>
              <a:ext cx="590" cy="59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23" name="Line 51"/>
            <p:cNvSpPr>
              <a:spLocks noChangeShapeType="1"/>
            </p:cNvSpPr>
            <p:nvPr/>
          </p:nvSpPr>
          <p:spPr bwMode="auto">
            <a:xfrm rot="2700000" flipH="1" flipV="1">
              <a:off x="567" y="3015"/>
              <a:ext cx="590" cy="59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24" name="Line 52"/>
            <p:cNvSpPr>
              <a:spLocks noChangeShapeType="1"/>
            </p:cNvSpPr>
            <p:nvPr/>
          </p:nvSpPr>
          <p:spPr bwMode="auto">
            <a:xfrm>
              <a:off x="203" y="3334"/>
              <a:ext cx="549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25" name="Line 53"/>
            <p:cNvSpPr>
              <a:spLocks noChangeShapeType="1"/>
            </p:cNvSpPr>
            <p:nvPr/>
          </p:nvSpPr>
          <p:spPr bwMode="auto">
            <a:xfrm rot="2700000" flipH="1" flipV="1">
              <a:off x="1644" y="2734"/>
              <a:ext cx="252" cy="25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26" name="Line 54"/>
            <p:cNvSpPr>
              <a:spLocks noChangeShapeType="1"/>
            </p:cNvSpPr>
            <p:nvPr/>
          </p:nvSpPr>
          <p:spPr bwMode="auto">
            <a:xfrm rot="2700000" flipH="1" flipV="1">
              <a:off x="1642" y="3690"/>
              <a:ext cx="256" cy="26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27" name="Freeform 55"/>
            <p:cNvSpPr>
              <a:spLocks/>
            </p:cNvSpPr>
            <p:nvPr/>
          </p:nvSpPr>
          <p:spPr bwMode="auto">
            <a:xfrm>
              <a:off x="1894" y="3013"/>
              <a:ext cx="16" cy="648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14" y="24"/>
                </a:cxn>
                <a:cxn ang="0">
                  <a:pos x="12" y="624"/>
                </a:cxn>
                <a:cxn ang="0">
                  <a:pos x="0" y="648"/>
                </a:cxn>
              </a:cxnLst>
              <a:rect l="0" t="0" r="r" b="b"/>
              <a:pathLst>
                <a:path w="16" h="648">
                  <a:moveTo>
                    <a:pt x="8" y="0"/>
                  </a:moveTo>
                  <a:cubicBezTo>
                    <a:pt x="12" y="8"/>
                    <a:pt x="12" y="14"/>
                    <a:pt x="14" y="24"/>
                  </a:cubicBezTo>
                  <a:cubicBezTo>
                    <a:pt x="16" y="34"/>
                    <a:pt x="14" y="614"/>
                    <a:pt x="12" y="624"/>
                  </a:cubicBezTo>
                  <a:cubicBezTo>
                    <a:pt x="10" y="634"/>
                    <a:pt x="6" y="642"/>
                    <a:pt x="0" y="648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28" name="Freeform 56"/>
            <p:cNvSpPr>
              <a:spLocks/>
            </p:cNvSpPr>
            <p:nvPr/>
          </p:nvSpPr>
          <p:spPr bwMode="auto">
            <a:xfrm>
              <a:off x="1974" y="3015"/>
              <a:ext cx="12" cy="65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22"/>
                </a:cxn>
                <a:cxn ang="0">
                  <a:pos x="8" y="622"/>
                </a:cxn>
                <a:cxn ang="0">
                  <a:pos x="0" y="654"/>
                </a:cxn>
              </a:cxnLst>
              <a:rect l="0" t="0" r="r" b="b"/>
              <a:pathLst>
                <a:path w="12" h="654">
                  <a:moveTo>
                    <a:pt x="0" y="0"/>
                  </a:moveTo>
                  <a:cubicBezTo>
                    <a:pt x="8" y="2"/>
                    <a:pt x="8" y="12"/>
                    <a:pt x="10" y="22"/>
                  </a:cubicBezTo>
                  <a:cubicBezTo>
                    <a:pt x="12" y="32"/>
                    <a:pt x="10" y="612"/>
                    <a:pt x="8" y="622"/>
                  </a:cubicBezTo>
                  <a:cubicBezTo>
                    <a:pt x="6" y="632"/>
                    <a:pt x="6" y="648"/>
                    <a:pt x="0" y="654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29" name="Freeform 57"/>
            <p:cNvSpPr>
              <a:spLocks/>
            </p:cNvSpPr>
            <p:nvPr/>
          </p:nvSpPr>
          <p:spPr bwMode="auto">
            <a:xfrm>
              <a:off x="2052" y="3003"/>
              <a:ext cx="12" cy="6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32"/>
                </a:cxn>
                <a:cxn ang="0">
                  <a:pos x="8" y="632"/>
                </a:cxn>
                <a:cxn ang="0">
                  <a:pos x="0" y="670"/>
                </a:cxn>
              </a:cxnLst>
              <a:rect l="0" t="0" r="r" b="b"/>
              <a:pathLst>
                <a:path w="12" h="670">
                  <a:moveTo>
                    <a:pt x="0" y="0"/>
                  </a:moveTo>
                  <a:cubicBezTo>
                    <a:pt x="8" y="18"/>
                    <a:pt x="8" y="22"/>
                    <a:pt x="10" y="32"/>
                  </a:cubicBezTo>
                  <a:cubicBezTo>
                    <a:pt x="12" y="42"/>
                    <a:pt x="10" y="622"/>
                    <a:pt x="8" y="632"/>
                  </a:cubicBezTo>
                  <a:cubicBezTo>
                    <a:pt x="6" y="642"/>
                    <a:pt x="6" y="658"/>
                    <a:pt x="0" y="67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30" name="Freeform 58"/>
            <p:cNvSpPr>
              <a:spLocks/>
            </p:cNvSpPr>
            <p:nvPr/>
          </p:nvSpPr>
          <p:spPr bwMode="auto">
            <a:xfrm>
              <a:off x="2122" y="2997"/>
              <a:ext cx="18" cy="684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6" y="42"/>
                </a:cxn>
                <a:cxn ang="0">
                  <a:pos x="16" y="652"/>
                </a:cxn>
                <a:cxn ang="0">
                  <a:pos x="0" y="684"/>
                </a:cxn>
              </a:cxnLst>
              <a:rect l="0" t="0" r="r" b="b"/>
              <a:pathLst>
                <a:path w="18" h="684">
                  <a:moveTo>
                    <a:pt x="2" y="0"/>
                  </a:moveTo>
                  <a:cubicBezTo>
                    <a:pt x="6" y="8"/>
                    <a:pt x="14" y="20"/>
                    <a:pt x="16" y="42"/>
                  </a:cubicBezTo>
                  <a:cubicBezTo>
                    <a:pt x="18" y="64"/>
                    <a:pt x="18" y="642"/>
                    <a:pt x="16" y="652"/>
                  </a:cubicBezTo>
                  <a:cubicBezTo>
                    <a:pt x="14" y="662"/>
                    <a:pt x="6" y="678"/>
                    <a:pt x="0" y="684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31" name="Freeform 59"/>
            <p:cNvSpPr>
              <a:spLocks/>
            </p:cNvSpPr>
            <p:nvPr/>
          </p:nvSpPr>
          <p:spPr bwMode="auto">
            <a:xfrm>
              <a:off x="2207" y="2997"/>
              <a:ext cx="18" cy="684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6" y="42"/>
                </a:cxn>
                <a:cxn ang="0">
                  <a:pos x="16" y="652"/>
                </a:cxn>
                <a:cxn ang="0">
                  <a:pos x="0" y="684"/>
                </a:cxn>
              </a:cxnLst>
              <a:rect l="0" t="0" r="r" b="b"/>
              <a:pathLst>
                <a:path w="18" h="684">
                  <a:moveTo>
                    <a:pt x="2" y="0"/>
                  </a:moveTo>
                  <a:cubicBezTo>
                    <a:pt x="6" y="8"/>
                    <a:pt x="14" y="20"/>
                    <a:pt x="16" y="42"/>
                  </a:cubicBezTo>
                  <a:cubicBezTo>
                    <a:pt x="18" y="64"/>
                    <a:pt x="18" y="642"/>
                    <a:pt x="16" y="652"/>
                  </a:cubicBezTo>
                  <a:cubicBezTo>
                    <a:pt x="14" y="662"/>
                    <a:pt x="6" y="678"/>
                    <a:pt x="0" y="684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32" name="Freeform 60"/>
            <p:cNvSpPr>
              <a:spLocks/>
            </p:cNvSpPr>
            <p:nvPr/>
          </p:nvSpPr>
          <p:spPr bwMode="auto">
            <a:xfrm>
              <a:off x="2281" y="2989"/>
              <a:ext cx="28" cy="70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6" y="42"/>
                </a:cxn>
                <a:cxn ang="0">
                  <a:pos x="16" y="652"/>
                </a:cxn>
                <a:cxn ang="0">
                  <a:pos x="0" y="684"/>
                </a:cxn>
              </a:cxnLst>
              <a:rect l="0" t="0" r="r" b="b"/>
              <a:pathLst>
                <a:path w="18" h="684">
                  <a:moveTo>
                    <a:pt x="2" y="0"/>
                  </a:moveTo>
                  <a:cubicBezTo>
                    <a:pt x="6" y="8"/>
                    <a:pt x="14" y="20"/>
                    <a:pt x="16" y="42"/>
                  </a:cubicBezTo>
                  <a:cubicBezTo>
                    <a:pt x="18" y="64"/>
                    <a:pt x="18" y="642"/>
                    <a:pt x="16" y="652"/>
                  </a:cubicBezTo>
                  <a:cubicBezTo>
                    <a:pt x="14" y="662"/>
                    <a:pt x="6" y="678"/>
                    <a:pt x="0" y="684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33" name="Freeform 61"/>
            <p:cNvSpPr>
              <a:spLocks/>
            </p:cNvSpPr>
            <p:nvPr/>
          </p:nvSpPr>
          <p:spPr bwMode="auto">
            <a:xfrm>
              <a:off x="2372" y="2983"/>
              <a:ext cx="28" cy="712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6" y="42"/>
                </a:cxn>
                <a:cxn ang="0">
                  <a:pos x="16" y="652"/>
                </a:cxn>
                <a:cxn ang="0">
                  <a:pos x="0" y="684"/>
                </a:cxn>
              </a:cxnLst>
              <a:rect l="0" t="0" r="r" b="b"/>
              <a:pathLst>
                <a:path w="18" h="684">
                  <a:moveTo>
                    <a:pt x="2" y="0"/>
                  </a:moveTo>
                  <a:cubicBezTo>
                    <a:pt x="6" y="8"/>
                    <a:pt x="14" y="20"/>
                    <a:pt x="16" y="42"/>
                  </a:cubicBezTo>
                  <a:cubicBezTo>
                    <a:pt x="18" y="64"/>
                    <a:pt x="18" y="642"/>
                    <a:pt x="16" y="652"/>
                  </a:cubicBezTo>
                  <a:cubicBezTo>
                    <a:pt x="14" y="662"/>
                    <a:pt x="6" y="678"/>
                    <a:pt x="0" y="684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34" name="Freeform 62"/>
            <p:cNvSpPr>
              <a:spLocks/>
            </p:cNvSpPr>
            <p:nvPr/>
          </p:nvSpPr>
          <p:spPr bwMode="auto">
            <a:xfrm>
              <a:off x="2457" y="2975"/>
              <a:ext cx="28" cy="72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6" y="42"/>
                </a:cxn>
                <a:cxn ang="0">
                  <a:pos x="16" y="652"/>
                </a:cxn>
                <a:cxn ang="0">
                  <a:pos x="0" y="684"/>
                </a:cxn>
              </a:cxnLst>
              <a:rect l="0" t="0" r="r" b="b"/>
              <a:pathLst>
                <a:path w="18" h="684">
                  <a:moveTo>
                    <a:pt x="2" y="0"/>
                  </a:moveTo>
                  <a:cubicBezTo>
                    <a:pt x="6" y="8"/>
                    <a:pt x="14" y="20"/>
                    <a:pt x="16" y="42"/>
                  </a:cubicBezTo>
                  <a:cubicBezTo>
                    <a:pt x="18" y="64"/>
                    <a:pt x="18" y="642"/>
                    <a:pt x="16" y="652"/>
                  </a:cubicBezTo>
                  <a:cubicBezTo>
                    <a:pt x="14" y="662"/>
                    <a:pt x="6" y="678"/>
                    <a:pt x="0" y="684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35" name="Freeform 63"/>
            <p:cNvSpPr>
              <a:spLocks/>
            </p:cNvSpPr>
            <p:nvPr/>
          </p:nvSpPr>
          <p:spPr bwMode="auto">
            <a:xfrm>
              <a:off x="2542" y="2971"/>
              <a:ext cx="28" cy="736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6" y="42"/>
                </a:cxn>
                <a:cxn ang="0">
                  <a:pos x="16" y="652"/>
                </a:cxn>
                <a:cxn ang="0">
                  <a:pos x="0" y="684"/>
                </a:cxn>
              </a:cxnLst>
              <a:rect l="0" t="0" r="r" b="b"/>
              <a:pathLst>
                <a:path w="18" h="684">
                  <a:moveTo>
                    <a:pt x="2" y="0"/>
                  </a:moveTo>
                  <a:cubicBezTo>
                    <a:pt x="6" y="8"/>
                    <a:pt x="14" y="20"/>
                    <a:pt x="16" y="42"/>
                  </a:cubicBezTo>
                  <a:cubicBezTo>
                    <a:pt x="18" y="64"/>
                    <a:pt x="18" y="642"/>
                    <a:pt x="16" y="652"/>
                  </a:cubicBezTo>
                  <a:cubicBezTo>
                    <a:pt x="14" y="662"/>
                    <a:pt x="6" y="678"/>
                    <a:pt x="0" y="684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36" name="Freeform 64"/>
            <p:cNvSpPr>
              <a:spLocks/>
            </p:cNvSpPr>
            <p:nvPr/>
          </p:nvSpPr>
          <p:spPr bwMode="auto">
            <a:xfrm>
              <a:off x="2627" y="2957"/>
              <a:ext cx="28" cy="764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6" y="42"/>
                </a:cxn>
                <a:cxn ang="0">
                  <a:pos x="16" y="652"/>
                </a:cxn>
                <a:cxn ang="0">
                  <a:pos x="0" y="684"/>
                </a:cxn>
              </a:cxnLst>
              <a:rect l="0" t="0" r="r" b="b"/>
              <a:pathLst>
                <a:path w="18" h="684">
                  <a:moveTo>
                    <a:pt x="2" y="0"/>
                  </a:moveTo>
                  <a:cubicBezTo>
                    <a:pt x="6" y="8"/>
                    <a:pt x="14" y="20"/>
                    <a:pt x="16" y="42"/>
                  </a:cubicBezTo>
                  <a:cubicBezTo>
                    <a:pt x="18" y="64"/>
                    <a:pt x="18" y="642"/>
                    <a:pt x="16" y="652"/>
                  </a:cubicBezTo>
                  <a:cubicBezTo>
                    <a:pt x="14" y="662"/>
                    <a:pt x="6" y="678"/>
                    <a:pt x="0" y="684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37" name="Freeform 65"/>
            <p:cNvSpPr>
              <a:spLocks/>
            </p:cNvSpPr>
            <p:nvPr/>
          </p:nvSpPr>
          <p:spPr bwMode="auto">
            <a:xfrm>
              <a:off x="2712" y="2959"/>
              <a:ext cx="28" cy="76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6" y="42"/>
                </a:cxn>
                <a:cxn ang="0">
                  <a:pos x="16" y="652"/>
                </a:cxn>
                <a:cxn ang="0">
                  <a:pos x="0" y="684"/>
                </a:cxn>
              </a:cxnLst>
              <a:rect l="0" t="0" r="r" b="b"/>
              <a:pathLst>
                <a:path w="18" h="684">
                  <a:moveTo>
                    <a:pt x="2" y="0"/>
                  </a:moveTo>
                  <a:cubicBezTo>
                    <a:pt x="6" y="8"/>
                    <a:pt x="14" y="20"/>
                    <a:pt x="16" y="42"/>
                  </a:cubicBezTo>
                  <a:cubicBezTo>
                    <a:pt x="18" y="64"/>
                    <a:pt x="18" y="642"/>
                    <a:pt x="16" y="652"/>
                  </a:cubicBezTo>
                  <a:cubicBezTo>
                    <a:pt x="14" y="662"/>
                    <a:pt x="6" y="678"/>
                    <a:pt x="0" y="684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9938" name="Rectangle 66"/>
          <p:cNvSpPr>
            <a:spLocks noChangeArrowheads="1"/>
          </p:cNvSpPr>
          <p:nvPr/>
        </p:nvSpPr>
        <p:spPr bwMode="auto">
          <a:xfrm>
            <a:off x="5467350" y="1495425"/>
            <a:ext cx="313531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chemeClr val="tx2"/>
                </a:solidFill>
                <a:latin typeface="Chalkboard" charset="0"/>
              </a:rPr>
              <a:t>Light spreads to new angles</a:t>
            </a:r>
          </a:p>
        </p:txBody>
      </p:sp>
      <p:sp>
        <p:nvSpPr>
          <p:cNvPr id="79939" name="Rectangle 67"/>
          <p:cNvSpPr>
            <a:spLocks noChangeArrowheads="1"/>
          </p:cNvSpPr>
          <p:nvPr/>
        </p:nvSpPr>
        <p:spPr bwMode="auto">
          <a:xfrm>
            <a:off x="6953250" y="573088"/>
            <a:ext cx="183038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drawn as waves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Rectangle 5"/>
          <p:cNvSpPr>
            <a:spLocks noGrp="1" noChangeArrowheads="1"/>
          </p:cNvSpPr>
          <p:nvPr>
            <p:ph type="title"/>
          </p:nvPr>
        </p:nvSpPr>
        <p:spPr>
          <a:xfrm>
            <a:off x="1600200" y="0"/>
            <a:ext cx="5867400" cy="762000"/>
          </a:xfrm>
        </p:spPr>
        <p:txBody>
          <a:bodyPr/>
          <a:lstStyle/>
          <a:p>
            <a:r>
              <a:rPr lang="en-US"/>
              <a:t>Trans-illumination Microscope</a:t>
            </a:r>
          </a:p>
        </p:txBody>
      </p:sp>
      <p:sp>
        <p:nvSpPr>
          <p:cNvPr id="33798" name="Rectangle 6"/>
          <p:cNvSpPr>
            <a:spLocks noChangeArrowheads="1"/>
          </p:cNvSpPr>
          <p:nvPr/>
        </p:nvSpPr>
        <p:spPr bwMode="auto">
          <a:xfrm>
            <a:off x="3467100" y="3924300"/>
            <a:ext cx="83661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33800" name="Rectangle 8"/>
          <p:cNvSpPr>
            <a:spLocks noChangeArrowheads="1"/>
          </p:cNvSpPr>
          <p:nvPr/>
        </p:nvSpPr>
        <p:spPr bwMode="auto">
          <a:xfrm>
            <a:off x="3094038" y="3711575"/>
            <a:ext cx="1077912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33801" name="Rectangle 9"/>
          <p:cNvSpPr>
            <a:spLocks noChangeArrowheads="1"/>
          </p:cNvSpPr>
          <p:nvPr/>
        </p:nvSpPr>
        <p:spPr bwMode="auto">
          <a:xfrm>
            <a:off x="2794000" y="2882900"/>
            <a:ext cx="10699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33804" name="Rectangle 12"/>
          <p:cNvSpPr>
            <a:spLocks noChangeArrowheads="1"/>
          </p:cNvSpPr>
          <p:nvPr/>
        </p:nvSpPr>
        <p:spPr bwMode="auto">
          <a:xfrm>
            <a:off x="4948238" y="2460625"/>
            <a:ext cx="1947862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>
                <a:solidFill>
                  <a:srgbClr val="FF0000"/>
                </a:solidFill>
                <a:latin typeface="Chalkboard" charset="0"/>
              </a:rPr>
              <a:t>Intermediate image plane</a:t>
            </a:r>
          </a:p>
        </p:txBody>
      </p:sp>
      <p:sp>
        <p:nvSpPr>
          <p:cNvPr id="33805" name="Rectangle 13"/>
          <p:cNvSpPr>
            <a:spLocks noChangeArrowheads="1"/>
          </p:cNvSpPr>
          <p:nvPr/>
        </p:nvSpPr>
        <p:spPr bwMode="auto">
          <a:xfrm>
            <a:off x="1863725" y="1914525"/>
            <a:ext cx="200342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Projection Eyepiece</a:t>
            </a:r>
          </a:p>
        </p:txBody>
      </p:sp>
      <p:sp>
        <p:nvSpPr>
          <p:cNvPr id="33813" name="Rectangle 21"/>
          <p:cNvSpPr>
            <a:spLocks noChangeArrowheads="1"/>
          </p:cNvSpPr>
          <p:nvPr/>
        </p:nvSpPr>
        <p:spPr bwMode="auto">
          <a:xfrm>
            <a:off x="4857750" y="3956050"/>
            <a:ext cx="13970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Chalkboard" charset="0"/>
              </a:rPr>
              <a:t>Object plane</a:t>
            </a:r>
          </a:p>
        </p:txBody>
      </p:sp>
      <p:sp>
        <p:nvSpPr>
          <p:cNvPr id="33814" name="Rectangle 22"/>
          <p:cNvSpPr>
            <a:spLocks noChangeArrowheads="1"/>
          </p:cNvSpPr>
          <p:nvPr/>
        </p:nvSpPr>
        <p:spPr bwMode="auto">
          <a:xfrm>
            <a:off x="4991100" y="3429000"/>
            <a:ext cx="23749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FF"/>
                </a:solidFill>
                <a:latin typeface="Chalkboard" charset="0"/>
              </a:rPr>
              <a:t>Back focal plane (pupil)</a:t>
            </a:r>
          </a:p>
        </p:txBody>
      </p:sp>
      <p:sp>
        <p:nvSpPr>
          <p:cNvPr id="33815" name="Rectangle 23"/>
          <p:cNvSpPr>
            <a:spLocks noChangeArrowheads="1"/>
          </p:cNvSpPr>
          <p:nvPr/>
        </p:nvSpPr>
        <p:spPr bwMode="auto">
          <a:xfrm>
            <a:off x="5051425" y="1555750"/>
            <a:ext cx="24161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600">
                <a:solidFill>
                  <a:srgbClr val="0000FF"/>
                </a:solidFill>
                <a:latin typeface="Chalkboard" charset="0"/>
              </a:rPr>
              <a:t>Secondary pupil plane</a:t>
            </a:r>
          </a:p>
        </p:txBody>
      </p:sp>
      <p:sp>
        <p:nvSpPr>
          <p:cNvPr id="33819" name="Rectangle 27"/>
          <p:cNvSpPr>
            <a:spLocks noChangeArrowheads="1"/>
          </p:cNvSpPr>
          <p:nvPr/>
        </p:nvSpPr>
        <p:spPr bwMode="auto">
          <a:xfrm>
            <a:off x="2998788" y="685800"/>
            <a:ext cx="8667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Camera</a:t>
            </a:r>
          </a:p>
        </p:txBody>
      </p:sp>
      <p:sp>
        <p:nvSpPr>
          <p:cNvPr id="33820" name="Line 28"/>
          <p:cNvSpPr>
            <a:spLocks noChangeShapeType="1"/>
          </p:cNvSpPr>
          <p:nvPr/>
        </p:nvSpPr>
        <p:spPr bwMode="auto">
          <a:xfrm>
            <a:off x="4962525" y="920750"/>
            <a:ext cx="319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21" name="Rectangle 29"/>
          <p:cNvSpPr>
            <a:spLocks noChangeArrowheads="1"/>
          </p:cNvSpPr>
          <p:nvPr/>
        </p:nvSpPr>
        <p:spPr bwMode="auto">
          <a:xfrm>
            <a:off x="5340350" y="760413"/>
            <a:ext cx="182245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Chalkboard" charset="0"/>
              </a:rPr>
              <a:t>Final image plane</a:t>
            </a:r>
          </a:p>
        </p:txBody>
      </p:sp>
      <p:grpSp>
        <p:nvGrpSpPr>
          <p:cNvPr id="33825" name="Group 33"/>
          <p:cNvGrpSpPr>
            <a:grpSpLocks/>
          </p:cNvGrpSpPr>
          <p:nvPr/>
        </p:nvGrpSpPr>
        <p:grpSpPr bwMode="auto">
          <a:xfrm>
            <a:off x="3990975" y="844550"/>
            <a:ext cx="1009650" cy="3287713"/>
            <a:chOff x="2514" y="532"/>
            <a:chExt cx="636" cy="2071"/>
          </a:xfrm>
        </p:grpSpPr>
        <p:sp>
          <p:nvSpPr>
            <p:cNvPr id="33794" name="Freeform 2"/>
            <p:cNvSpPr>
              <a:spLocks/>
            </p:cNvSpPr>
            <p:nvPr/>
          </p:nvSpPr>
          <p:spPr bwMode="auto">
            <a:xfrm rot="-16200000">
              <a:off x="2774" y="984"/>
              <a:ext cx="92" cy="602"/>
            </a:xfrm>
            <a:custGeom>
              <a:avLst/>
              <a:gdLst/>
              <a:ahLst/>
              <a:cxnLst>
                <a:cxn ang="0">
                  <a:pos x="272" y="1088"/>
                </a:cxn>
                <a:cxn ang="0">
                  <a:pos x="331" y="1088"/>
                </a:cxn>
                <a:cxn ang="0">
                  <a:pos x="331" y="0"/>
                </a:cxn>
                <a:cxn ang="0">
                  <a:pos x="272" y="0"/>
                </a:cxn>
                <a:cxn ang="0">
                  <a:pos x="272" y="1088"/>
                </a:cxn>
              </a:cxnLst>
              <a:rect l="0" t="0" r="r" b="b"/>
              <a:pathLst>
                <a:path w="331" h="1088">
                  <a:moveTo>
                    <a:pt x="272" y="1088"/>
                  </a:moveTo>
                  <a:cubicBezTo>
                    <a:pt x="301" y="1088"/>
                    <a:pt x="331" y="1088"/>
                    <a:pt x="331" y="1088"/>
                  </a:cubicBezTo>
                  <a:lnTo>
                    <a:pt x="331" y="0"/>
                  </a:lnTo>
                  <a:cubicBezTo>
                    <a:pt x="331" y="0"/>
                    <a:pt x="301" y="0"/>
                    <a:pt x="272" y="0"/>
                  </a:cubicBezTo>
                  <a:cubicBezTo>
                    <a:pt x="0" y="404"/>
                    <a:pt x="96" y="788"/>
                    <a:pt x="272" y="108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95" name="Freeform 3"/>
            <p:cNvSpPr>
              <a:spLocks/>
            </p:cNvSpPr>
            <p:nvPr/>
          </p:nvSpPr>
          <p:spPr bwMode="auto">
            <a:xfrm rot="16200000" flipV="1">
              <a:off x="2776" y="1697"/>
              <a:ext cx="73" cy="554"/>
            </a:xfrm>
            <a:custGeom>
              <a:avLst/>
              <a:gdLst/>
              <a:ahLst/>
              <a:cxnLst>
                <a:cxn ang="0">
                  <a:pos x="272" y="1088"/>
                </a:cxn>
                <a:cxn ang="0">
                  <a:pos x="331" y="1088"/>
                </a:cxn>
                <a:cxn ang="0">
                  <a:pos x="331" y="0"/>
                </a:cxn>
                <a:cxn ang="0">
                  <a:pos x="272" y="0"/>
                </a:cxn>
                <a:cxn ang="0">
                  <a:pos x="272" y="1088"/>
                </a:cxn>
              </a:cxnLst>
              <a:rect l="0" t="0" r="r" b="b"/>
              <a:pathLst>
                <a:path w="331" h="1088">
                  <a:moveTo>
                    <a:pt x="272" y="1088"/>
                  </a:moveTo>
                  <a:cubicBezTo>
                    <a:pt x="301" y="1088"/>
                    <a:pt x="331" y="1088"/>
                    <a:pt x="331" y="1088"/>
                  </a:cubicBezTo>
                  <a:lnTo>
                    <a:pt x="331" y="0"/>
                  </a:lnTo>
                  <a:cubicBezTo>
                    <a:pt x="331" y="0"/>
                    <a:pt x="301" y="0"/>
                    <a:pt x="272" y="0"/>
                  </a:cubicBezTo>
                  <a:cubicBezTo>
                    <a:pt x="0" y="404"/>
                    <a:pt x="96" y="788"/>
                    <a:pt x="272" y="108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96" name="Freeform 4"/>
            <p:cNvSpPr>
              <a:spLocks/>
            </p:cNvSpPr>
            <p:nvPr/>
          </p:nvSpPr>
          <p:spPr bwMode="auto">
            <a:xfrm rot="-16200000">
              <a:off x="2765" y="2241"/>
              <a:ext cx="92" cy="360"/>
            </a:xfrm>
            <a:custGeom>
              <a:avLst/>
              <a:gdLst/>
              <a:ahLst/>
              <a:cxnLst>
                <a:cxn ang="0">
                  <a:pos x="272" y="1088"/>
                </a:cxn>
                <a:cxn ang="0">
                  <a:pos x="331" y="1088"/>
                </a:cxn>
                <a:cxn ang="0">
                  <a:pos x="331" y="0"/>
                </a:cxn>
                <a:cxn ang="0">
                  <a:pos x="272" y="0"/>
                </a:cxn>
                <a:cxn ang="0">
                  <a:pos x="272" y="1088"/>
                </a:cxn>
              </a:cxnLst>
              <a:rect l="0" t="0" r="r" b="b"/>
              <a:pathLst>
                <a:path w="331" h="1088">
                  <a:moveTo>
                    <a:pt x="272" y="1088"/>
                  </a:moveTo>
                  <a:cubicBezTo>
                    <a:pt x="301" y="1088"/>
                    <a:pt x="331" y="1088"/>
                    <a:pt x="331" y="1088"/>
                  </a:cubicBezTo>
                  <a:lnTo>
                    <a:pt x="331" y="0"/>
                  </a:lnTo>
                  <a:cubicBezTo>
                    <a:pt x="331" y="0"/>
                    <a:pt x="301" y="0"/>
                    <a:pt x="272" y="0"/>
                  </a:cubicBezTo>
                  <a:cubicBezTo>
                    <a:pt x="0" y="404"/>
                    <a:pt x="96" y="788"/>
                    <a:pt x="272" y="108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99" name="Line 7"/>
            <p:cNvSpPr>
              <a:spLocks noChangeShapeType="1"/>
            </p:cNvSpPr>
            <p:nvPr/>
          </p:nvSpPr>
          <p:spPr bwMode="auto">
            <a:xfrm>
              <a:off x="2712" y="2602"/>
              <a:ext cx="204" cy="0"/>
            </a:xfrm>
            <a:prstGeom prst="line">
              <a:avLst/>
            </a:prstGeom>
            <a:noFill/>
            <a:ln w="38100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2" name="Freeform 10"/>
            <p:cNvSpPr>
              <a:spLocks/>
            </p:cNvSpPr>
            <p:nvPr/>
          </p:nvSpPr>
          <p:spPr bwMode="auto">
            <a:xfrm>
              <a:off x="2710" y="579"/>
              <a:ext cx="234" cy="2010"/>
            </a:xfrm>
            <a:custGeom>
              <a:avLst/>
              <a:gdLst/>
              <a:ahLst/>
              <a:cxnLst>
                <a:cxn ang="0">
                  <a:pos x="141" y="2879"/>
                </a:cxn>
                <a:cxn ang="0">
                  <a:pos x="0" y="2663"/>
                </a:cxn>
                <a:cxn ang="0">
                  <a:pos x="0" y="1991"/>
                </a:cxn>
                <a:cxn ang="0">
                  <a:pos x="336" y="1031"/>
                </a:cxn>
                <a:cxn ang="0">
                  <a:pos x="149" y="0"/>
                </a:cxn>
              </a:cxnLst>
              <a:rect l="0" t="0" r="r" b="b"/>
              <a:pathLst>
                <a:path w="336" h="2879">
                  <a:moveTo>
                    <a:pt x="141" y="2879"/>
                  </a:moveTo>
                  <a:lnTo>
                    <a:pt x="0" y="2663"/>
                  </a:lnTo>
                  <a:lnTo>
                    <a:pt x="0" y="1991"/>
                  </a:lnTo>
                  <a:lnTo>
                    <a:pt x="336" y="1031"/>
                  </a:lnTo>
                  <a:lnTo>
                    <a:pt x="149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3" name="Freeform 11"/>
            <p:cNvSpPr>
              <a:spLocks/>
            </p:cNvSpPr>
            <p:nvPr/>
          </p:nvSpPr>
          <p:spPr bwMode="auto">
            <a:xfrm>
              <a:off x="2676" y="575"/>
              <a:ext cx="235" cy="2025"/>
            </a:xfrm>
            <a:custGeom>
              <a:avLst/>
              <a:gdLst/>
              <a:ahLst/>
              <a:cxnLst>
                <a:cxn ang="0">
                  <a:pos x="189" y="2901"/>
                </a:cxn>
                <a:cxn ang="0">
                  <a:pos x="336" y="2669"/>
                </a:cxn>
                <a:cxn ang="0">
                  <a:pos x="336" y="1997"/>
                </a:cxn>
                <a:cxn ang="0">
                  <a:pos x="0" y="1037"/>
                </a:cxn>
                <a:cxn ang="0">
                  <a:pos x="197" y="0"/>
                </a:cxn>
              </a:cxnLst>
              <a:rect l="0" t="0" r="r" b="b"/>
              <a:pathLst>
                <a:path w="336" h="2901">
                  <a:moveTo>
                    <a:pt x="189" y="2901"/>
                  </a:moveTo>
                  <a:lnTo>
                    <a:pt x="336" y="2669"/>
                  </a:lnTo>
                  <a:lnTo>
                    <a:pt x="336" y="1997"/>
                  </a:lnTo>
                  <a:lnTo>
                    <a:pt x="0" y="1037"/>
                  </a:lnTo>
                  <a:lnTo>
                    <a:pt x="197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6" name="Freeform 14"/>
            <p:cNvSpPr>
              <a:spLocks/>
            </p:cNvSpPr>
            <p:nvPr/>
          </p:nvSpPr>
          <p:spPr bwMode="auto">
            <a:xfrm>
              <a:off x="2562" y="575"/>
              <a:ext cx="502" cy="2018"/>
            </a:xfrm>
            <a:custGeom>
              <a:avLst/>
              <a:gdLst/>
              <a:ahLst/>
              <a:cxnLst>
                <a:cxn ang="0">
                  <a:pos x="464" y="2891"/>
                </a:cxn>
                <a:cxn ang="0">
                  <a:pos x="323" y="2675"/>
                </a:cxn>
                <a:cxn ang="0">
                  <a:pos x="0" y="1969"/>
                </a:cxn>
                <a:cxn ang="0">
                  <a:pos x="384" y="1041"/>
                </a:cxn>
                <a:cxn ang="0">
                  <a:pos x="719" y="0"/>
                </a:cxn>
              </a:cxnLst>
              <a:rect l="0" t="0" r="r" b="b"/>
              <a:pathLst>
                <a:path w="719" h="2891">
                  <a:moveTo>
                    <a:pt x="464" y="2891"/>
                  </a:moveTo>
                  <a:lnTo>
                    <a:pt x="323" y="2675"/>
                  </a:lnTo>
                  <a:lnTo>
                    <a:pt x="0" y="1969"/>
                  </a:lnTo>
                  <a:lnTo>
                    <a:pt x="384" y="1041"/>
                  </a:lnTo>
                  <a:lnTo>
                    <a:pt x="719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7" name="Freeform 15"/>
            <p:cNvSpPr>
              <a:spLocks/>
            </p:cNvSpPr>
            <p:nvPr/>
          </p:nvSpPr>
          <p:spPr bwMode="auto">
            <a:xfrm>
              <a:off x="2542" y="575"/>
              <a:ext cx="522" cy="2025"/>
            </a:xfrm>
            <a:custGeom>
              <a:avLst/>
              <a:gdLst/>
              <a:ahLst/>
              <a:cxnLst>
                <a:cxn ang="0">
                  <a:pos x="492" y="2901"/>
                </a:cxn>
                <a:cxn ang="0">
                  <a:pos x="639" y="2669"/>
                </a:cxn>
                <a:cxn ang="0">
                  <a:pos x="328" y="1973"/>
                </a:cxn>
                <a:cxn ang="0">
                  <a:pos x="0" y="1069"/>
                </a:cxn>
                <a:cxn ang="0">
                  <a:pos x="747" y="0"/>
                </a:cxn>
              </a:cxnLst>
              <a:rect l="0" t="0" r="r" b="b"/>
              <a:pathLst>
                <a:path w="747" h="2901">
                  <a:moveTo>
                    <a:pt x="492" y="2901"/>
                  </a:moveTo>
                  <a:lnTo>
                    <a:pt x="639" y="2669"/>
                  </a:lnTo>
                  <a:lnTo>
                    <a:pt x="328" y="1973"/>
                  </a:lnTo>
                  <a:lnTo>
                    <a:pt x="0" y="1069"/>
                  </a:lnTo>
                  <a:lnTo>
                    <a:pt x="747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8" name="Line 16"/>
            <p:cNvSpPr>
              <a:spLocks noChangeShapeType="1"/>
            </p:cNvSpPr>
            <p:nvPr/>
          </p:nvSpPr>
          <p:spPr bwMode="auto">
            <a:xfrm>
              <a:off x="3043" y="2268"/>
              <a:ext cx="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9" name="Line 17"/>
            <p:cNvSpPr>
              <a:spLocks noChangeShapeType="1"/>
            </p:cNvSpPr>
            <p:nvPr/>
          </p:nvSpPr>
          <p:spPr bwMode="auto">
            <a:xfrm flipV="1">
              <a:off x="2979" y="1678"/>
              <a:ext cx="15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0" name="Line 18"/>
            <p:cNvSpPr>
              <a:spLocks noChangeShapeType="1"/>
            </p:cNvSpPr>
            <p:nvPr/>
          </p:nvSpPr>
          <p:spPr bwMode="auto">
            <a:xfrm>
              <a:off x="2949" y="1070"/>
              <a:ext cx="20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1" name="Freeform 19"/>
            <p:cNvSpPr>
              <a:spLocks/>
            </p:cNvSpPr>
            <p:nvPr/>
          </p:nvSpPr>
          <p:spPr bwMode="auto">
            <a:xfrm>
              <a:off x="2557" y="575"/>
              <a:ext cx="502" cy="2016"/>
            </a:xfrm>
            <a:custGeom>
              <a:avLst/>
              <a:gdLst/>
              <a:ahLst/>
              <a:cxnLst>
                <a:cxn ang="0">
                  <a:pos x="255" y="2887"/>
                </a:cxn>
                <a:cxn ang="0">
                  <a:pos x="396" y="2671"/>
                </a:cxn>
                <a:cxn ang="0">
                  <a:pos x="719" y="1965"/>
                </a:cxn>
                <a:cxn ang="0">
                  <a:pos x="335" y="1037"/>
                </a:cxn>
                <a:cxn ang="0">
                  <a:pos x="0" y="0"/>
                </a:cxn>
              </a:cxnLst>
              <a:rect l="0" t="0" r="r" b="b"/>
              <a:pathLst>
                <a:path w="719" h="2887">
                  <a:moveTo>
                    <a:pt x="255" y="2887"/>
                  </a:moveTo>
                  <a:lnTo>
                    <a:pt x="396" y="2671"/>
                  </a:lnTo>
                  <a:lnTo>
                    <a:pt x="719" y="1965"/>
                  </a:lnTo>
                  <a:lnTo>
                    <a:pt x="335" y="1037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2" name="Freeform 20"/>
            <p:cNvSpPr>
              <a:spLocks/>
            </p:cNvSpPr>
            <p:nvPr/>
          </p:nvSpPr>
          <p:spPr bwMode="auto">
            <a:xfrm>
              <a:off x="2553" y="573"/>
              <a:ext cx="525" cy="2025"/>
            </a:xfrm>
            <a:custGeom>
              <a:avLst/>
              <a:gdLst/>
              <a:ahLst/>
              <a:cxnLst>
                <a:cxn ang="0">
                  <a:pos x="260" y="2899"/>
                </a:cxn>
                <a:cxn ang="0">
                  <a:pos x="113" y="2667"/>
                </a:cxn>
                <a:cxn ang="0">
                  <a:pos x="424" y="1971"/>
                </a:cxn>
                <a:cxn ang="0">
                  <a:pos x="752" y="1067"/>
                </a:cxn>
                <a:cxn ang="0">
                  <a:pos x="0" y="0"/>
                </a:cxn>
              </a:cxnLst>
              <a:rect l="0" t="0" r="r" b="b"/>
              <a:pathLst>
                <a:path w="752" h="2899">
                  <a:moveTo>
                    <a:pt x="260" y="2899"/>
                  </a:moveTo>
                  <a:lnTo>
                    <a:pt x="113" y="2667"/>
                  </a:lnTo>
                  <a:lnTo>
                    <a:pt x="424" y="1971"/>
                  </a:lnTo>
                  <a:lnTo>
                    <a:pt x="752" y="1067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6" name="Line 24"/>
            <p:cNvSpPr>
              <a:spLocks noChangeShapeType="1"/>
            </p:cNvSpPr>
            <p:nvPr/>
          </p:nvSpPr>
          <p:spPr bwMode="auto">
            <a:xfrm>
              <a:off x="2581" y="2267"/>
              <a:ext cx="101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7" name="Line 25"/>
            <p:cNvSpPr>
              <a:spLocks noChangeShapeType="1"/>
            </p:cNvSpPr>
            <p:nvPr/>
          </p:nvSpPr>
          <p:spPr bwMode="auto">
            <a:xfrm>
              <a:off x="2936" y="2267"/>
              <a:ext cx="10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8" name="Line 26"/>
            <p:cNvSpPr>
              <a:spLocks noChangeShapeType="1"/>
            </p:cNvSpPr>
            <p:nvPr/>
          </p:nvSpPr>
          <p:spPr bwMode="auto">
            <a:xfrm>
              <a:off x="2950" y="2603"/>
              <a:ext cx="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22" name="Rectangle 30"/>
            <p:cNvSpPr>
              <a:spLocks noChangeArrowheads="1"/>
            </p:cNvSpPr>
            <p:nvPr/>
          </p:nvSpPr>
          <p:spPr bwMode="auto">
            <a:xfrm>
              <a:off x="2514" y="532"/>
              <a:ext cx="575" cy="4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3842" name="Line 50"/>
          <p:cNvSpPr>
            <a:spLocks noChangeShapeType="1"/>
          </p:cNvSpPr>
          <p:nvPr/>
        </p:nvSpPr>
        <p:spPr bwMode="auto">
          <a:xfrm flipV="1">
            <a:off x="4687888" y="4130675"/>
            <a:ext cx="1285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30" name="Line 38"/>
          <p:cNvSpPr>
            <a:spLocks noChangeShapeType="1"/>
          </p:cNvSpPr>
          <p:nvPr/>
        </p:nvSpPr>
        <p:spPr bwMode="auto">
          <a:xfrm flipV="1">
            <a:off x="4310063" y="4132263"/>
            <a:ext cx="323850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55" name="Freeform 63"/>
          <p:cNvSpPr>
            <a:spLocks/>
          </p:cNvSpPr>
          <p:nvPr/>
        </p:nvSpPr>
        <p:spPr bwMode="auto">
          <a:xfrm>
            <a:off x="1219200" y="838200"/>
            <a:ext cx="431800" cy="3200400"/>
          </a:xfrm>
          <a:custGeom>
            <a:avLst/>
            <a:gdLst/>
            <a:ahLst/>
            <a:cxnLst>
              <a:cxn ang="0">
                <a:pos x="272" y="0"/>
              </a:cxn>
              <a:cxn ang="0">
                <a:pos x="112" y="944"/>
              </a:cxn>
              <a:cxn ang="0">
                <a:pos x="272" y="1920"/>
              </a:cxn>
            </a:cxnLst>
            <a:rect l="0" t="0" r="r" b="b"/>
            <a:pathLst>
              <a:path w="272" h="1920">
                <a:moveTo>
                  <a:pt x="272" y="0"/>
                </a:moveTo>
                <a:cubicBezTo>
                  <a:pt x="11" y="0"/>
                  <a:pt x="267" y="896"/>
                  <a:pt x="112" y="944"/>
                </a:cubicBezTo>
                <a:cubicBezTo>
                  <a:pt x="267" y="987"/>
                  <a:pt x="0" y="1920"/>
                  <a:pt x="272" y="192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56" name="Rectangle 64"/>
          <p:cNvSpPr>
            <a:spLocks noChangeArrowheads="1"/>
          </p:cNvSpPr>
          <p:nvPr/>
        </p:nvSpPr>
        <p:spPr bwMode="auto">
          <a:xfrm>
            <a:off x="381000" y="2057400"/>
            <a:ext cx="900113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Imaging</a:t>
            </a:r>
          </a:p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path</a:t>
            </a:r>
          </a:p>
        </p:txBody>
      </p:sp>
      <p:grpSp>
        <p:nvGrpSpPr>
          <p:cNvPr id="33871" name="Group 79"/>
          <p:cNvGrpSpPr>
            <a:grpSpLocks/>
          </p:cNvGrpSpPr>
          <p:nvPr/>
        </p:nvGrpSpPr>
        <p:grpSpPr bwMode="auto">
          <a:xfrm>
            <a:off x="152400" y="4114800"/>
            <a:ext cx="9032875" cy="2667000"/>
            <a:chOff x="96" y="2592"/>
            <a:chExt cx="5690" cy="1680"/>
          </a:xfrm>
        </p:grpSpPr>
        <p:grpSp>
          <p:nvGrpSpPr>
            <p:cNvPr id="33865" name="Group 73"/>
            <p:cNvGrpSpPr>
              <a:grpSpLocks/>
            </p:cNvGrpSpPr>
            <p:nvPr/>
          </p:nvGrpSpPr>
          <p:grpSpPr bwMode="auto">
            <a:xfrm>
              <a:off x="96" y="2592"/>
              <a:ext cx="4053" cy="1680"/>
              <a:chOff x="96" y="2592"/>
              <a:chExt cx="4053" cy="1680"/>
            </a:xfrm>
          </p:grpSpPr>
          <p:sp>
            <p:nvSpPr>
              <p:cNvPr id="33827" name="Freeform 35"/>
              <p:cNvSpPr>
                <a:spLocks/>
              </p:cNvSpPr>
              <p:nvPr/>
            </p:nvSpPr>
            <p:spPr bwMode="auto">
              <a:xfrm rot="-16200000">
                <a:off x="2777" y="3554"/>
                <a:ext cx="92" cy="602"/>
              </a:xfrm>
              <a:custGeom>
                <a:avLst/>
                <a:gdLst/>
                <a:ahLst/>
                <a:cxnLst>
                  <a:cxn ang="0">
                    <a:pos x="272" y="1088"/>
                  </a:cxn>
                  <a:cxn ang="0">
                    <a:pos x="331" y="1088"/>
                  </a:cxn>
                  <a:cxn ang="0">
                    <a:pos x="331" y="0"/>
                  </a:cxn>
                  <a:cxn ang="0">
                    <a:pos x="272" y="0"/>
                  </a:cxn>
                  <a:cxn ang="0">
                    <a:pos x="272" y="1088"/>
                  </a:cxn>
                </a:cxnLst>
                <a:rect l="0" t="0" r="r" b="b"/>
                <a:pathLst>
                  <a:path w="331" h="1088">
                    <a:moveTo>
                      <a:pt x="272" y="1088"/>
                    </a:moveTo>
                    <a:cubicBezTo>
                      <a:pt x="301" y="1088"/>
                      <a:pt x="331" y="1088"/>
                      <a:pt x="331" y="1088"/>
                    </a:cubicBezTo>
                    <a:lnTo>
                      <a:pt x="331" y="0"/>
                    </a:lnTo>
                    <a:cubicBezTo>
                      <a:pt x="331" y="0"/>
                      <a:pt x="301" y="0"/>
                      <a:pt x="272" y="0"/>
                    </a:cubicBezTo>
                    <a:cubicBezTo>
                      <a:pt x="0" y="404"/>
                      <a:pt x="96" y="788"/>
                      <a:pt x="272" y="108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8" name="Freeform 36"/>
              <p:cNvSpPr>
                <a:spLocks/>
              </p:cNvSpPr>
              <p:nvPr/>
            </p:nvSpPr>
            <p:spPr bwMode="auto">
              <a:xfrm rot="-16200000">
                <a:off x="2779" y="2955"/>
                <a:ext cx="73" cy="554"/>
              </a:xfrm>
              <a:custGeom>
                <a:avLst/>
                <a:gdLst/>
                <a:ahLst/>
                <a:cxnLst>
                  <a:cxn ang="0">
                    <a:pos x="272" y="1088"/>
                  </a:cxn>
                  <a:cxn ang="0">
                    <a:pos x="331" y="1088"/>
                  </a:cxn>
                  <a:cxn ang="0">
                    <a:pos x="331" y="0"/>
                  </a:cxn>
                  <a:cxn ang="0">
                    <a:pos x="272" y="0"/>
                  </a:cxn>
                  <a:cxn ang="0">
                    <a:pos x="272" y="1088"/>
                  </a:cxn>
                </a:cxnLst>
                <a:rect l="0" t="0" r="r" b="b"/>
                <a:pathLst>
                  <a:path w="331" h="1088">
                    <a:moveTo>
                      <a:pt x="272" y="1088"/>
                    </a:moveTo>
                    <a:cubicBezTo>
                      <a:pt x="301" y="1088"/>
                      <a:pt x="331" y="1088"/>
                      <a:pt x="331" y="1088"/>
                    </a:cubicBezTo>
                    <a:lnTo>
                      <a:pt x="331" y="0"/>
                    </a:lnTo>
                    <a:cubicBezTo>
                      <a:pt x="331" y="0"/>
                      <a:pt x="301" y="0"/>
                      <a:pt x="272" y="0"/>
                    </a:cubicBezTo>
                    <a:cubicBezTo>
                      <a:pt x="0" y="404"/>
                      <a:pt x="96" y="788"/>
                      <a:pt x="272" y="108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9" name="Freeform 37"/>
              <p:cNvSpPr>
                <a:spLocks/>
              </p:cNvSpPr>
              <p:nvPr/>
            </p:nvSpPr>
            <p:spPr bwMode="auto">
              <a:xfrm rot="16200000" flipV="1">
                <a:off x="2768" y="2604"/>
                <a:ext cx="92" cy="360"/>
              </a:xfrm>
              <a:custGeom>
                <a:avLst/>
                <a:gdLst/>
                <a:ahLst/>
                <a:cxnLst>
                  <a:cxn ang="0">
                    <a:pos x="272" y="1088"/>
                  </a:cxn>
                  <a:cxn ang="0">
                    <a:pos x="331" y="1088"/>
                  </a:cxn>
                  <a:cxn ang="0">
                    <a:pos x="331" y="0"/>
                  </a:cxn>
                  <a:cxn ang="0">
                    <a:pos x="272" y="0"/>
                  </a:cxn>
                  <a:cxn ang="0">
                    <a:pos x="272" y="1088"/>
                  </a:cxn>
                </a:cxnLst>
                <a:rect l="0" t="0" r="r" b="b"/>
                <a:pathLst>
                  <a:path w="331" h="1088">
                    <a:moveTo>
                      <a:pt x="272" y="1088"/>
                    </a:moveTo>
                    <a:cubicBezTo>
                      <a:pt x="301" y="1088"/>
                      <a:pt x="331" y="1088"/>
                      <a:pt x="331" y="1088"/>
                    </a:cubicBezTo>
                    <a:lnTo>
                      <a:pt x="331" y="0"/>
                    </a:lnTo>
                    <a:cubicBezTo>
                      <a:pt x="331" y="0"/>
                      <a:pt x="301" y="0"/>
                      <a:pt x="272" y="0"/>
                    </a:cubicBezTo>
                    <a:cubicBezTo>
                      <a:pt x="0" y="404"/>
                      <a:pt x="96" y="788"/>
                      <a:pt x="272" y="108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1" name="Freeform 39"/>
              <p:cNvSpPr>
                <a:spLocks/>
              </p:cNvSpPr>
              <p:nvPr/>
            </p:nvSpPr>
            <p:spPr bwMode="auto">
              <a:xfrm>
                <a:off x="2713" y="2616"/>
                <a:ext cx="234" cy="1528"/>
              </a:xfrm>
              <a:custGeom>
                <a:avLst/>
                <a:gdLst/>
                <a:ahLst/>
                <a:cxnLst>
                  <a:cxn ang="0">
                    <a:pos x="98" y="0"/>
                  </a:cxn>
                  <a:cxn ang="0">
                    <a:pos x="0" y="151"/>
                  </a:cxn>
                  <a:cxn ang="0">
                    <a:pos x="0" y="620"/>
                  </a:cxn>
                  <a:cxn ang="0">
                    <a:pos x="234" y="1290"/>
                  </a:cxn>
                  <a:cxn ang="0">
                    <a:pos x="188" y="1528"/>
                  </a:cxn>
                </a:cxnLst>
                <a:rect l="0" t="0" r="r" b="b"/>
                <a:pathLst>
                  <a:path w="234" h="1528">
                    <a:moveTo>
                      <a:pt x="98" y="0"/>
                    </a:moveTo>
                    <a:lnTo>
                      <a:pt x="0" y="151"/>
                    </a:lnTo>
                    <a:lnTo>
                      <a:pt x="0" y="620"/>
                    </a:lnTo>
                    <a:lnTo>
                      <a:pt x="234" y="1290"/>
                    </a:lnTo>
                    <a:lnTo>
                      <a:pt x="188" y="1528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2" name="Freeform 40"/>
              <p:cNvSpPr>
                <a:spLocks/>
              </p:cNvSpPr>
              <p:nvPr/>
            </p:nvSpPr>
            <p:spPr bwMode="auto">
              <a:xfrm>
                <a:off x="2679" y="2606"/>
                <a:ext cx="235" cy="1527"/>
              </a:xfrm>
              <a:custGeom>
                <a:avLst/>
                <a:gdLst/>
                <a:ahLst/>
                <a:cxnLst>
                  <a:cxn ang="0">
                    <a:pos x="132" y="0"/>
                  </a:cxn>
                  <a:cxn ang="0">
                    <a:pos x="235" y="162"/>
                  </a:cxn>
                  <a:cxn ang="0">
                    <a:pos x="235" y="631"/>
                  </a:cxn>
                  <a:cxn ang="0">
                    <a:pos x="0" y="1301"/>
                  </a:cxn>
                  <a:cxn ang="0">
                    <a:pos x="36" y="1527"/>
                  </a:cxn>
                </a:cxnLst>
                <a:rect l="0" t="0" r="r" b="b"/>
                <a:pathLst>
                  <a:path w="235" h="1527">
                    <a:moveTo>
                      <a:pt x="132" y="0"/>
                    </a:moveTo>
                    <a:lnTo>
                      <a:pt x="235" y="162"/>
                    </a:lnTo>
                    <a:lnTo>
                      <a:pt x="235" y="631"/>
                    </a:lnTo>
                    <a:lnTo>
                      <a:pt x="0" y="1301"/>
                    </a:lnTo>
                    <a:lnTo>
                      <a:pt x="36" y="1527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3" name="Freeform 41"/>
              <p:cNvSpPr>
                <a:spLocks/>
              </p:cNvSpPr>
              <p:nvPr/>
            </p:nvSpPr>
            <p:spPr bwMode="auto">
              <a:xfrm>
                <a:off x="2565" y="2612"/>
                <a:ext cx="342" cy="1521"/>
              </a:xfrm>
              <a:custGeom>
                <a:avLst/>
                <a:gdLst/>
                <a:ahLst/>
                <a:cxnLst>
                  <a:cxn ang="0">
                    <a:pos x="324" y="0"/>
                  </a:cxn>
                  <a:cxn ang="0">
                    <a:pos x="226" y="151"/>
                  </a:cxn>
                  <a:cxn ang="0">
                    <a:pos x="0" y="644"/>
                  </a:cxn>
                  <a:cxn ang="0">
                    <a:pos x="268" y="1291"/>
                  </a:cxn>
                  <a:cxn ang="0">
                    <a:pos x="342" y="1521"/>
                  </a:cxn>
                </a:cxnLst>
                <a:rect l="0" t="0" r="r" b="b"/>
                <a:pathLst>
                  <a:path w="342" h="1521">
                    <a:moveTo>
                      <a:pt x="324" y="0"/>
                    </a:moveTo>
                    <a:lnTo>
                      <a:pt x="226" y="151"/>
                    </a:lnTo>
                    <a:lnTo>
                      <a:pt x="0" y="644"/>
                    </a:lnTo>
                    <a:lnTo>
                      <a:pt x="268" y="1291"/>
                    </a:lnTo>
                    <a:lnTo>
                      <a:pt x="342" y="1521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4" name="Freeform 42"/>
              <p:cNvSpPr>
                <a:spLocks/>
              </p:cNvSpPr>
              <p:nvPr/>
            </p:nvSpPr>
            <p:spPr bwMode="auto">
              <a:xfrm>
                <a:off x="2545" y="2606"/>
                <a:ext cx="447" cy="1522"/>
              </a:xfrm>
              <a:custGeom>
                <a:avLst/>
                <a:gdLst/>
                <a:ahLst/>
                <a:cxnLst>
                  <a:cxn ang="0">
                    <a:pos x="344" y="0"/>
                  </a:cxn>
                  <a:cxn ang="0">
                    <a:pos x="447" y="162"/>
                  </a:cxn>
                  <a:cxn ang="0">
                    <a:pos x="229" y="648"/>
                  </a:cxn>
                  <a:cxn ang="0">
                    <a:pos x="0" y="1279"/>
                  </a:cxn>
                  <a:cxn ang="0">
                    <a:pos x="170" y="1522"/>
                  </a:cxn>
                </a:cxnLst>
                <a:rect l="0" t="0" r="r" b="b"/>
                <a:pathLst>
                  <a:path w="447" h="1522">
                    <a:moveTo>
                      <a:pt x="344" y="0"/>
                    </a:moveTo>
                    <a:lnTo>
                      <a:pt x="447" y="162"/>
                    </a:lnTo>
                    <a:lnTo>
                      <a:pt x="229" y="648"/>
                    </a:lnTo>
                    <a:lnTo>
                      <a:pt x="0" y="1279"/>
                    </a:lnTo>
                    <a:lnTo>
                      <a:pt x="170" y="1522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5" name="Line 43"/>
              <p:cNvSpPr>
                <a:spLocks noChangeShapeType="1"/>
              </p:cNvSpPr>
              <p:nvPr/>
            </p:nvSpPr>
            <p:spPr bwMode="auto">
              <a:xfrm flipV="1">
                <a:off x="3071" y="2937"/>
                <a:ext cx="8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6" name="Line 44"/>
              <p:cNvSpPr>
                <a:spLocks noChangeShapeType="1"/>
              </p:cNvSpPr>
              <p:nvPr/>
            </p:nvSpPr>
            <p:spPr bwMode="auto">
              <a:xfrm>
                <a:off x="3112" y="3526"/>
                <a:ext cx="154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7" name="Line 45"/>
              <p:cNvSpPr>
                <a:spLocks noChangeShapeType="1"/>
              </p:cNvSpPr>
              <p:nvPr/>
            </p:nvSpPr>
            <p:spPr bwMode="auto">
              <a:xfrm flipV="1">
                <a:off x="2952" y="4135"/>
                <a:ext cx="20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8" name="Freeform 46"/>
              <p:cNvSpPr>
                <a:spLocks/>
              </p:cNvSpPr>
              <p:nvPr/>
            </p:nvSpPr>
            <p:spPr bwMode="auto">
              <a:xfrm>
                <a:off x="2715" y="2614"/>
                <a:ext cx="347" cy="1519"/>
              </a:xfrm>
              <a:custGeom>
                <a:avLst/>
                <a:gdLst/>
                <a:ahLst/>
                <a:cxnLst>
                  <a:cxn ang="0">
                    <a:pos x="23" y="0"/>
                  </a:cxn>
                  <a:cxn ang="0">
                    <a:pos x="121" y="151"/>
                  </a:cxn>
                  <a:cxn ang="0">
                    <a:pos x="347" y="644"/>
                  </a:cxn>
                  <a:cxn ang="0">
                    <a:pos x="79" y="1292"/>
                  </a:cxn>
                  <a:cxn ang="0">
                    <a:pos x="0" y="1519"/>
                  </a:cxn>
                </a:cxnLst>
                <a:rect l="0" t="0" r="r" b="b"/>
                <a:pathLst>
                  <a:path w="347" h="1519">
                    <a:moveTo>
                      <a:pt x="23" y="0"/>
                    </a:moveTo>
                    <a:lnTo>
                      <a:pt x="121" y="151"/>
                    </a:lnTo>
                    <a:lnTo>
                      <a:pt x="347" y="644"/>
                    </a:lnTo>
                    <a:lnTo>
                      <a:pt x="79" y="1292"/>
                    </a:lnTo>
                    <a:lnTo>
                      <a:pt x="0" y="1519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9" name="Freeform 47"/>
              <p:cNvSpPr>
                <a:spLocks/>
              </p:cNvSpPr>
              <p:nvPr/>
            </p:nvSpPr>
            <p:spPr bwMode="auto">
              <a:xfrm>
                <a:off x="2635" y="2608"/>
                <a:ext cx="446" cy="1531"/>
              </a:xfrm>
              <a:custGeom>
                <a:avLst/>
                <a:gdLst/>
                <a:ahLst/>
                <a:cxnLst>
                  <a:cxn ang="0">
                    <a:pos x="103" y="0"/>
                  </a:cxn>
                  <a:cxn ang="0">
                    <a:pos x="0" y="162"/>
                  </a:cxn>
                  <a:cxn ang="0">
                    <a:pos x="217" y="648"/>
                  </a:cxn>
                  <a:cxn ang="0">
                    <a:pos x="446" y="1280"/>
                  </a:cxn>
                  <a:cxn ang="0">
                    <a:pos x="266" y="1531"/>
                  </a:cxn>
                </a:cxnLst>
                <a:rect l="0" t="0" r="r" b="b"/>
                <a:pathLst>
                  <a:path w="446" h="1531">
                    <a:moveTo>
                      <a:pt x="103" y="0"/>
                    </a:moveTo>
                    <a:lnTo>
                      <a:pt x="0" y="162"/>
                    </a:lnTo>
                    <a:lnTo>
                      <a:pt x="217" y="648"/>
                    </a:lnTo>
                    <a:lnTo>
                      <a:pt x="446" y="1280"/>
                    </a:lnTo>
                    <a:lnTo>
                      <a:pt x="266" y="1531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40" name="Line 48"/>
              <p:cNvSpPr>
                <a:spLocks noChangeShapeType="1"/>
              </p:cNvSpPr>
              <p:nvPr/>
            </p:nvSpPr>
            <p:spPr bwMode="auto">
              <a:xfrm flipV="1">
                <a:off x="2584" y="2938"/>
                <a:ext cx="101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41" name="Line 49"/>
              <p:cNvSpPr>
                <a:spLocks noChangeShapeType="1"/>
              </p:cNvSpPr>
              <p:nvPr/>
            </p:nvSpPr>
            <p:spPr bwMode="auto">
              <a:xfrm flipV="1">
                <a:off x="2939" y="2938"/>
                <a:ext cx="10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44" name="Line 52"/>
              <p:cNvSpPr>
                <a:spLocks noChangeShapeType="1"/>
              </p:cNvSpPr>
              <p:nvPr/>
            </p:nvSpPr>
            <p:spPr bwMode="auto">
              <a:xfrm flipV="1">
                <a:off x="2553" y="3525"/>
                <a:ext cx="101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45" name="Line 53"/>
              <p:cNvSpPr>
                <a:spLocks noChangeShapeType="1"/>
              </p:cNvSpPr>
              <p:nvPr/>
            </p:nvSpPr>
            <p:spPr bwMode="auto">
              <a:xfrm flipV="1">
                <a:off x="2973" y="3525"/>
                <a:ext cx="10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47" name="Freeform 55"/>
              <p:cNvSpPr>
                <a:spLocks/>
              </p:cNvSpPr>
              <p:nvPr/>
            </p:nvSpPr>
            <p:spPr bwMode="auto">
              <a:xfrm>
                <a:off x="2721" y="4118"/>
                <a:ext cx="192" cy="106"/>
              </a:xfrm>
              <a:custGeom>
                <a:avLst/>
                <a:gdLst/>
                <a:ahLst/>
                <a:cxnLst>
                  <a:cxn ang="0">
                    <a:pos x="48" y="336"/>
                  </a:cxn>
                  <a:cxn ang="0">
                    <a:pos x="0" y="96"/>
                  </a:cxn>
                  <a:cxn ang="0">
                    <a:pos x="48" y="0"/>
                  </a:cxn>
                  <a:cxn ang="0">
                    <a:pos x="96" y="96"/>
                  </a:cxn>
                  <a:cxn ang="0">
                    <a:pos x="144" y="0"/>
                  </a:cxn>
                  <a:cxn ang="0">
                    <a:pos x="192" y="96"/>
                  </a:cxn>
                  <a:cxn ang="0">
                    <a:pos x="240" y="0"/>
                  </a:cxn>
                  <a:cxn ang="0">
                    <a:pos x="288" y="96"/>
                  </a:cxn>
                  <a:cxn ang="0">
                    <a:pos x="336" y="0"/>
                  </a:cxn>
                  <a:cxn ang="0">
                    <a:pos x="384" y="96"/>
                  </a:cxn>
                  <a:cxn ang="0">
                    <a:pos x="336" y="336"/>
                  </a:cxn>
                </a:cxnLst>
                <a:rect l="0" t="0" r="r" b="b"/>
                <a:pathLst>
                  <a:path w="384" h="336">
                    <a:moveTo>
                      <a:pt x="48" y="336"/>
                    </a:moveTo>
                    <a:lnTo>
                      <a:pt x="0" y="96"/>
                    </a:lnTo>
                    <a:lnTo>
                      <a:pt x="48" y="0"/>
                    </a:lnTo>
                    <a:lnTo>
                      <a:pt x="96" y="96"/>
                    </a:lnTo>
                    <a:lnTo>
                      <a:pt x="144" y="0"/>
                    </a:lnTo>
                    <a:lnTo>
                      <a:pt x="192" y="96"/>
                    </a:lnTo>
                    <a:lnTo>
                      <a:pt x="240" y="0"/>
                    </a:lnTo>
                    <a:lnTo>
                      <a:pt x="288" y="96"/>
                    </a:lnTo>
                    <a:lnTo>
                      <a:pt x="336" y="0"/>
                    </a:lnTo>
                    <a:lnTo>
                      <a:pt x="384" y="96"/>
                    </a:lnTo>
                    <a:lnTo>
                      <a:pt x="336" y="336"/>
                    </a:lnTo>
                  </a:path>
                </a:pathLst>
              </a:custGeom>
              <a:noFill/>
              <a:ln w="38100" cmpd="sng">
                <a:solidFill>
                  <a:srgbClr val="FF932E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49" name="Rectangle 57"/>
              <p:cNvSpPr>
                <a:spLocks noChangeArrowheads="1"/>
              </p:cNvSpPr>
              <p:nvPr/>
            </p:nvSpPr>
            <p:spPr bwMode="auto">
              <a:xfrm>
                <a:off x="1710" y="2819"/>
                <a:ext cx="868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tx2"/>
                    </a:solidFill>
                    <a:latin typeface="Chalkboard" charset="0"/>
                  </a:rPr>
                  <a:t>Aperture iris</a:t>
                </a:r>
              </a:p>
            </p:txBody>
          </p:sp>
          <p:sp>
            <p:nvSpPr>
              <p:cNvPr id="33850" name="Rectangle 58"/>
              <p:cNvSpPr>
                <a:spLocks noChangeArrowheads="1"/>
              </p:cNvSpPr>
              <p:nvPr/>
            </p:nvSpPr>
            <p:spPr bwMode="auto">
              <a:xfrm>
                <a:off x="1872" y="3408"/>
                <a:ext cx="611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tx2"/>
                    </a:solidFill>
                    <a:latin typeface="Chalkboard" charset="0"/>
                  </a:rPr>
                  <a:t>Field iris</a:t>
                </a:r>
              </a:p>
            </p:txBody>
          </p:sp>
          <p:sp>
            <p:nvSpPr>
              <p:cNvPr id="33851" name="Rectangle 59"/>
              <p:cNvSpPr>
                <a:spLocks noChangeArrowheads="1"/>
              </p:cNvSpPr>
              <p:nvPr/>
            </p:nvSpPr>
            <p:spPr bwMode="auto">
              <a:xfrm>
                <a:off x="3168" y="2832"/>
                <a:ext cx="830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rgbClr val="0000FF"/>
                    </a:solidFill>
                    <a:latin typeface="Chalkboard" charset="0"/>
                  </a:rPr>
                  <a:t>(pupil plane)</a:t>
                </a:r>
              </a:p>
            </p:txBody>
          </p:sp>
          <p:sp>
            <p:nvSpPr>
              <p:cNvPr id="33852" name="Rectangle 60"/>
              <p:cNvSpPr>
                <a:spLocks noChangeArrowheads="1"/>
              </p:cNvSpPr>
              <p:nvPr/>
            </p:nvSpPr>
            <p:spPr bwMode="auto">
              <a:xfrm>
                <a:off x="3264" y="3408"/>
                <a:ext cx="885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rgbClr val="FF0000"/>
                    </a:solidFill>
                    <a:latin typeface="Chalkboard" charset="0"/>
                  </a:rPr>
                  <a:t>(image plane)</a:t>
                </a:r>
              </a:p>
            </p:txBody>
          </p:sp>
          <p:sp>
            <p:nvSpPr>
              <p:cNvPr id="33853" name="Rectangle 61"/>
              <p:cNvSpPr>
                <a:spLocks noChangeArrowheads="1"/>
              </p:cNvSpPr>
              <p:nvPr/>
            </p:nvSpPr>
            <p:spPr bwMode="auto">
              <a:xfrm>
                <a:off x="3168" y="4032"/>
                <a:ext cx="830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rgbClr val="0000FF"/>
                    </a:solidFill>
                    <a:latin typeface="Chalkboard" charset="0"/>
                  </a:rPr>
                  <a:t>(pupil plane)</a:t>
                </a:r>
              </a:p>
            </p:txBody>
          </p:sp>
          <p:sp>
            <p:nvSpPr>
              <p:cNvPr id="33854" name="Rectangle 62"/>
              <p:cNvSpPr>
                <a:spLocks noChangeArrowheads="1"/>
              </p:cNvSpPr>
              <p:nvPr/>
            </p:nvSpPr>
            <p:spPr bwMode="auto">
              <a:xfrm>
                <a:off x="1872" y="4032"/>
                <a:ext cx="834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tx2"/>
                    </a:solidFill>
                    <a:latin typeface="Chalkboard" charset="0"/>
                  </a:rPr>
                  <a:t>Light source</a:t>
                </a:r>
              </a:p>
            </p:txBody>
          </p:sp>
          <p:sp>
            <p:nvSpPr>
              <p:cNvPr id="33858" name="Freeform 66"/>
              <p:cNvSpPr>
                <a:spLocks/>
              </p:cNvSpPr>
              <p:nvPr/>
            </p:nvSpPr>
            <p:spPr bwMode="auto">
              <a:xfrm>
                <a:off x="800" y="2592"/>
                <a:ext cx="240" cy="1680"/>
              </a:xfrm>
              <a:custGeom>
                <a:avLst/>
                <a:gdLst/>
                <a:ahLst/>
                <a:cxnLst>
                  <a:cxn ang="0">
                    <a:pos x="272" y="0"/>
                  </a:cxn>
                  <a:cxn ang="0">
                    <a:pos x="112" y="944"/>
                  </a:cxn>
                  <a:cxn ang="0">
                    <a:pos x="272" y="1920"/>
                  </a:cxn>
                </a:cxnLst>
                <a:rect l="0" t="0" r="r" b="b"/>
                <a:pathLst>
                  <a:path w="272" h="1920">
                    <a:moveTo>
                      <a:pt x="272" y="0"/>
                    </a:moveTo>
                    <a:cubicBezTo>
                      <a:pt x="11" y="0"/>
                      <a:pt x="267" y="896"/>
                      <a:pt x="112" y="944"/>
                    </a:cubicBezTo>
                    <a:cubicBezTo>
                      <a:pt x="267" y="987"/>
                      <a:pt x="0" y="1920"/>
                      <a:pt x="272" y="192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59" name="Rectangle 67"/>
              <p:cNvSpPr>
                <a:spLocks noChangeArrowheads="1"/>
              </p:cNvSpPr>
              <p:nvPr/>
            </p:nvSpPr>
            <p:spPr bwMode="auto">
              <a:xfrm>
                <a:off x="96" y="3168"/>
                <a:ext cx="795" cy="3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tx2"/>
                    </a:solidFill>
                    <a:latin typeface="Chalkboard" charset="0"/>
                  </a:rPr>
                  <a:t>Illumination</a:t>
                </a:r>
              </a:p>
              <a:p>
                <a:r>
                  <a:rPr lang="en-US" sz="1600">
                    <a:solidFill>
                      <a:schemeClr val="tx2"/>
                    </a:solidFill>
                    <a:latin typeface="Chalkboard" charset="0"/>
                  </a:rPr>
                  <a:t>path</a:t>
                </a:r>
              </a:p>
            </p:txBody>
          </p:sp>
          <p:sp>
            <p:nvSpPr>
              <p:cNvPr id="33861" name="Rectangle 69"/>
              <p:cNvSpPr>
                <a:spLocks noChangeArrowheads="1"/>
              </p:cNvSpPr>
              <p:nvPr/>
            </p:nvSpPr>
            <p:spPr bwMode="auto">
              <a:xfrm>
                <a:off x="1824" y="3744"/>
                <a:ext cx="636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tx2"/>
                    </a:solidFill>
                    <a:latin typeface="Chalkboard" charset="0"/>
                  </a:rPr>
                  <a:t>Collector</a:t>
                </a:r>
              </a:p>
            </p:txBody>
          </p:sp>
          <p:sp>
            <p:nvSpPr>
              <p:cNvPr id="33863" name="Rectangle 71"/>
              <p:cNvSpPr>
                <a:spLocks noChangeArrowheads="1"/>
              </p:cNvSpPr>
              <p:nvPr/>
            </p:nvSpPr>
            <p:spPr bwMode="auto">
              <a:xfrm>
                <a:off x="1616" y="2644"/>
                <a:ext cx="972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tx2"/>
                    </a:solidFill>
                    <a:latin typeface="Chalkboard" charset="0"/>
                  </a:rPr>
                  <a:t>Condenser lens</a:t>
                </a:r>
              </a:p>
            </p:txBody>
          </p:sp>
          <p:sp>
            <p:nvSpPr>
              <p:cNvPr id="33864" name="Rectangle 72"/>
              <p:cNvSpPr>
                <a:spLocks noChangeArrowheads="1"/>
              </p:cNvSpPr>
              <p:nvPr/>
            </p:nvSpPr>
            <p:spPr bwMode="auto">
              <a:xfrm>
                <a:off x="1776" y="3131"/>
                <a:ext cx="661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tx2"/>
                    </a:solidFill>
                    <a:latin typeface="Chalkboard" charset="0"/>
                  </a:rPr>
                  <a:t>Field lens</a:t>
                </a:r>
              </a:p>
            </p:txBody>
          </p:sp>
        </p:grpSp>
        <p:sp>
          <p:nvSpPr>
            <p:cNvPr id="33866" name="Rectangle 74"/>
            <p:cNvSpPr>
              <a:spLocks noChangeArrowheads="1"/>
            </p:cNvSpPr>
            <p:nvPr/>
          </p:nvSpPr>
          <p:spPr bwMode="auto">
            <a:xfrm>
              <a:off x="4414" y="2665"/>
              <a:ext cx="1372" cy="5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Chalkboard" charset="0"/>
                </a:rPr>
                <a:t>The aperture iris</a:t>
              </a:r>
            </a:p>
            <a:p>
              <a:r>
                <a:rPr lang="en-US" sz="1600">
                  <a:solidFill>
                    <a:schemeClr val="tx2"/>
                  </a:solidFill>
                  <a:latin typeface="Chalkboard" charset="0"/>
                </a:rPr>
                <a:t>controls the range of</a:t>
              </a:r>
            </a:p>
            <a:p>
              <a:r>
                <a:rPr lang="en-US" sz="1600">
                  <a:solidFill>
                    <a:schemeClr val="tx2"/>
                  </a:solidFill>
                  <a:latin typeface="Chalkboard" charset="0"/>
                </a:rPr>
                <a:t>illumination </a:t>
              </a:r>
              <a:r>
                <a:rPr lang="en-US" sz="1600" i="1">
                  <a:solidFill>
                    <a:schemeClr val="tx2"/>
                  </a:solidFill>
                  <a:latin typeface="Chalkboard" charset="0"/>
                </a:rPr>
                <a:t>angles</a:t>
              </a:r>
              <a:endParaRPr lang="en-US" sz="1600">
                <a:solidFill>
                  <a:schemeClr val="tx2"/>
                </a:solidFill>
                <a:latin typeface="Chalkboard" charset="0"/>
              </a:endParaRPr>
            </a:p>
          </p:txBody>
        </p:sp>
        <p:sp>
          <p:nvSpPr>
            <p:cNvPr id="33867" name="Rectangle 75"/>
            <p:cNvSpPr>
              <a:spLocks noChangeArrowheads="1"/>
            </p:cNvSpPr>
            <p:nvPr/>
          </p:nvSpPr>
          <p:spPr bwMode="auto">
            <a:xfrm>
              <a:off x="4414" y="3331"/>
              <a:ext cx="865" cy="7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Chalkboard" charset="0"/>
                </a:rPr>
                <a:t>The field iris</a:t>
              </a:r>
            </a:p>
            <a:p>
              <a:r>
                <a:rPr lang="en-US" sz="1600">
                  <a:solidFill>
                    <a:schemeClr val="tx2"/>
                  </a:solidFill>
                  <a:latin typeface="Chalkboard" charset="0"/>
                </a:rPr>
                <a:t>controls the</a:t>
              </a:r>
            </a:p>
            <a:p>
              <a:r>
                <a:rPr lang="en-US" sz="1600">
                  <a:solidFill>
                    <a:schemeClr val="tx2"/>
                  </a:solidFill>
                  <a:latin typeface="Chalkboard" charset="0"/>
                </a:rPr>
                <a:t>illuminated</a:t>
              </a:r>
            </a:p>
            <a:p>
              <a:r>
                <a:rPr lang="en-US" sz="1600" i="1">
                  <a:solidFill>
                    <a:schemeClr val="tx2"/>
                  </a:solidFill>
                  <a:latin typeface="Chalkboard" charset="0"/>
                </a:rPr>
                <a:t>field of view</a:t>
              </a:r>
              <a:endParaRPr lang="en-US" sz="1600">
                <a:solidFill>
                  <a:schemeClr val="tx2"/>
                </a:solidFill>
                <a:latin typeface="Chalkboard" charset="0"/>
              </a:endParaRPr>
            </a:p>
          </p:txBody>
        </p:sp>
        <p:sp>
          <p:nvSpPr>
            <p:cNvPr id="33868" name="Line 76"/>
            <p:cNvSpPr>
              <a:spLocks noChangeShapeType="1"/>
            </p:cNvSpPr>
            <p:nvPr/>
          </p:nvSpPr>
          <p:spPr bwMode="auto">
            <a:xfrm>
              <a:off x="4027" y="2939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69" name="Line 77"/>
            <p:cNvSpPr>
              <a:spLocks noChangeShapeType="1"/>
            </p:cNvSpPr>
            <p:nvPr/>
          </p:nvSpPr>
          <p:spPr bwMode="auto">
            <a:xfrm>
              <a:off x="4152" y="3526"/>
              <a:ext cx="2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9233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Diffraction by an aperture</a:t>
            </a:r>
          </a:p>
        </p:txBody>
      </p:sp>
      <p:sp>
        <p:nvSpPr>
          <p:cNvPr id="40975" name="Line 15"/>
          <p:cNvSpPr>
            <a:spLocks noChangeShapeType="1"/>
          </p:cNvSpPr>
          <p:nvPr/>
        </p:nvSpPr>
        <p:spPr bwMode="auto">
          <a:xfrm>
            <a:off x="1371600" y="1803400"/>
            <a:ext cx="1371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991" name="Line 31"/>
          <p:cNvSpPr>
            <a:spLocks noChangeShapeType="1"/>
          </p:cNvSpPr>
          <p:nvPr/>
        </p:nvSpPr>
        <p:spPr bwMode="auto">
          <a:xfrm rot="2700000" flipH="1" flipV="1">
            <a:off x="2491581" y="1554957"/>
            <a:ext cx="639763" cy="6413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992" name="Line 32"/>
          <p:cNvSpPr>
            <a:spLocks noChangeShapeType="1"/>
          </p:cNvSpPr>
          <p:nvPr/>
        </p:nvSpPr>
        <p:spPr bwMode="auto">
          <a:xfrm rot="2700000" flipH="1" flipV="1">
            <a:off x="2490788" y="2732087"/>
            <a:ext cx="642938" cy="65246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09" name="Line 49"/>
          <p:cNvSpPr>
            <a:spLocks noChangeShapeType="1"/>
          </p:cNvSpPr>
          <p:nvPr/>
        </p:nvSpPr>
        <p:spPr bwMode="auto">
          <a:xfrm rot="2700000" flipH="1" flipV="1">
            <a:off x="2609057" y="4341019"/>
            <a:ext cx="400050" cy="40163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10" name="Line 50"/>
          <p:cNvSpPr>
            <a:spLocks noChangeShapeType="1"/>
          </p:cNvSpPr>
          <p:nvPr/>
        </p:nvSpPr>
        <p:spPr bwMode="auto">
          <a:xfrm rot="2700000" flipH="1" flipV="1">
            <a:off x="2606675" y="5857875"/>
            <a:ext cx="406400" cy="4127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15" name="Freeform 55"/>
          <p:cNvSpPr>
            <a:spLocks/>
          </p:cNvSpPr>
          <p:nvPr/>
        </p:nvSpPr>
        <p:spPr bwMode="auto">
          <a:xfrm flipV="1">
            <a:off x="3395663" y="4467225"/>
            <a:ext cx="211137" cy="169545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26" name="Line 66"/>
          <p:cNvSpPr>
            <a:spLocks noChangeShapeType="1"/>
          </p:cNvSpPr>
          <p:nvPr/>
        </p:nvSpPr>
        <p:spPr bwMode="auto">
          <a:xfrm rot="2700000" flipH="1" flipV="1">
            <a:off x="4032250" y="4884738"/>
            <a:ext cx="825500" cy="838200"/>
          </a:xfrm>
          <a:prstGeom prst="line">
            <a:avLst/>
          </a:prstGeom>
          <a:noFill/>
          <a:ln w="57150">
            <a:solidFill>
              <a:srgbClr val="FF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29" name="Rectangle 69"/>
          <p:cNvSpPr>
            <a:spLocks noChangeArrowheads="1"/>
          </p:cNvSpPr>
          <p:nvPr/>
        </p:nvSpPr>
        <p:spPr bwMode="auto">
          <a:xfrm>
            <a:off x="5576888" y="1284288"/>
            <a:ext cx="285115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rgbClr val="0000FF"/>
                </a:solidFill>
                <a:latin typeface="Chalkboard" charset="0"/>
              </a:rPr>
              <a:t>The pure, “far-field”</a:t>
            </a:r>
          </a:p>
          <a:p>
            <a:pPr algn="ctr"/>
            <a:r>
              <a:rPr lang="en-US" sz="1800" dirty="0">
                <a:solidFill>
                  <a:srgbClr val="0000FF"/>
                </a:solidFill>
                <a:latin typeface="Chalkboard" charset="0"/>
              </a:rPr>
              <a:t>diffraction pattern</a:t>
            </a:r>
          </a:p>
          <a:p>
            <a:pPr algn="ctr"/>
            <a:r>
              <a:rPr lang="en-US" sz="1800" dirty="0">
                <a:solidFill>
                  <a:srgbClr val="0000FF"/>
                </a:solidFill>
                <a:latin typeface="Chalkboard" charset="0"/>
              </a:rPr>
              <a:t>is formed at </a:t>
            </a:r>
            <a:r>
              <a:rPr lang="en-US" sz="1800" dirty="0">
                <a:solidFill>
                  <a:srgbClr val="0000FF"/>
                </a:solidFill>
                <a:latin typeface="Chalkboard" charset="0"/>
                <a:sym typeface="Symbol" pitchFamily="18" charset="2"/>
              </a:rPr>
              <a:t></a:t>
            </a:r>
            <a:r>
              <a:rPr lang="en-US" sz="1800" dirty="0">
                <a:solidFill>
                  <a:srgbClr val="0000FF"/>
                </a:solidFill>
                <a:latin typeface="Chalkboard" charset="0"/>
              </a:rPr>
              <a:t> distance…</a:t>
            </a:r>
            <a:endParaRPr lang="en-US" sz="1800" dirty="0">
              <a:solidFill>
                <a:schemeClr val="tx2"/>
              </a:solidFill>
              <a:latin typeface="Chalkboard" charset="0"/>
            </a:endParaRPr>
          </a:p>
        </p:txBody>
      </p:sp>
      <p:sp>
        <p:nvSpPr>
          <p:cNvPr id="41030" name="Line 70"/>
          <p:cNvSpPr>
            <a:spLocks noChangeShapeType="1"/>
          </p:cNvSpPr>
          <p:nvPr/>
        </p:nvSpPr>
        <p:spPr bwMode="auto">
          <a:xfrm>
            <a:off x="1371600" y="1920875"/>
            <a:ext cx="1371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31" name="Line 71"/>
          <p:cNvSpPr>
            <a:spLocks noChangeShapeType="1"/>
          </p:cNvSpPr>
          <p:nvPr/>
        </p:nvSpPr>
        <p:spPr bwMode="auto">
          <a:xfrm>
            <a:off x="1371600" y="2038350"/>
            <a:ext cx="1371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32" name="Line 72"/>
          <p:cNvSpPr>
            <a:spLocks noChangeShapeType="1"/>
          </p:cNvSpPr>
          <p:nvPr/>
        </p:nvSpPr>
        <p:spPr bwMode="auto">
          <a:xfrm>
            <a:off x="1371600" y="2155825"/>
            <a:ext cx="1371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33" name="Line 73"/>
          <p:cNvSpPr>
            <a:spLocks noChangeShapeType="1"/>
          </p:cNvSpPr>
          <p:nvPr/>
        </p:nvSpPr>
        <p:spPr bwMode="auto">
          <a:xfrm>
            <a:off x="1371600" y="2273300"/>
            <a:ext cx="1371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34" name="Freeform 74"/>
          <p:cNvSpPr>
            <a:spLocks/>
          </p:cNvSpPr>
          <p:nvPr/>
        </p:nvSpPr>
        <p:spPr bwMode="auto">
          <a:xfrm>
            <a:off x="1371600" y="2344738"/>
            <a:ext cx="3386138" cy="46037"/>
          </a:xfrm>
          <a:custGeom>
            <a:avLst/>
            <a:gdLst/>
            <a:ahLst/>
            <a:cxnLst>
              <a:cxn ang="0">
                <a:pos x="0" y="29"/>
              </a:cxn>
              <a:cxn ang="0">
                <a:pos x="949" y="29"/>
              </a:cxn>
              <a:cxn ang="0">
                <a:pos x="2133" y="0"/>
              </a:cxn>
            </a:cxnLst>
            <a:rect l="0" t="0" r="r" b="b"/>
            <a:pathLst>
              <a:path w="2133" h="29">
                <a:moveTo>
                  <a:pt x="0" y="29"/>
                </a:moveTo>
                <a:lnTo>
                  <a:pt x="949" y="29"/>
                </a:lnTo>
                <a:lnTo>
                  <a:pt x="2133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35" name="Freeform 75"/>
          <p:cNvSpPr>
            <a:spLocks/>
          </p:cNvSpPr>
          <p:nvPr/>
        </p:nvSpPr>
        <p:spPr bwMode="auto">
          <a:xfrm>
            <a:off x="1371600" y="2508250"/>
            <a:ext cx="3395663" cy="746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44" y="0"/>
              </a:cxn>
              <a:cxn ang="0">
                <a:pos x="2139" y="47"/>
              </a:cxn>
            </a:cxnLst>
            <a:rect l="0" t="0" r="r" b="b"/>
            <a:pathLst>
              <a:path w="2139" h="47">
                <a:moveTo>
                  <a:pt x="0" y="0"/>
                </a:moveTo>
                <a:lnTo>
                  <a:pt x="944" y="0"/>
                </a:lnTo>
                <a:lnTo>
                  <a:pt x="2139" y="47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36" name="Line 76"/>
          <p:cNvSpPr>
            <a:spLocks noChangeShapeType="1"/>
          </p:cNvSpPr>
          <p:nvPr/>
        </p:nvSpPr>
        <p:spPr bwMode="auto">
          <a:xfrm>
            <a:off x="1371600" y="2625725"/>
            <a:ext cx="1371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37" name="Line 77"/>
          <p:cNvSpPr>
            <a:spLocks noChangeShapeType="1"/>
          </p:cNvSpPr>
          <p:nvPr/>
        </p:nvSpPr>
        <p:spPr bwMode="auto">
          <a:xfrm>
            <a:off x="1371600" y="2743200"/>
            <a:ext cx="1371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38" name="Line 78"/>
          <p:cNvSpPr>
            <a:spLocks noChangeShapeType="1"/>
          </p:cNvSpPr>
          <p:nvPr/>
        </p:nvSpPr>
        <p:spPr bwMode="auto">
          <a:xfrm>
            <a:off x="1371600" y="2860675"/>
            <a:ext cx="1371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39" name="Line 79"/>
          <p:cNvSpPr>
            <a:spLocks noChangeShapeType="1"/>
          </p:cNvSpPr>
          <p:nvPr/>
        </p:nvSpPr>
        <p:spPr bwMode="auto">
          <a:xfrm>
            <a:off x="1371600" y="2978150"/>
            <a:ext cx="1371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40" name="Line 80"/>
          <p:cNvSpPr>
            <a:spLocks noChangeShapeType="1"/>
          </p:cNvSpPr>
          <p:nvPr/>
        </p:nvSpPr>
        <p:spPr bwMode="auto">
          <a:xfrm>
            <a:off x="1371600" y="3095625"/>
            <a:ext cx="1371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41" name="Line 81"/>
          <p:cNvSpPr>
            <a:spLocks noChangeShapeType="1"/>
          </p:cNvSpPr>
          <p:nvPr/>
        </p:nvSpPr>
        <p:spPr bwMode="auto">
          <a:xfrm flipV="1">
            <a:off x="2860675" y="1966913"/>
            <a:ext cx="1871663" cy="3730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42" name="Line 82"/>
          <p:cNvSpPr>
            <a:spLocks noChangeShapeType="1"/>
          </p:cNvSpPr>
          <p:nvPr/>
        </p:nvSpPr>
        <p:spPr bwMode="auto">
          <a:xfrm flipV="1">
            <a:off x="2851150" y="1458913"/>
            <a:ext cx="1635125" cy="863600"/>
          </a:xfrm>
          <a:prstGeom prst="line">
            <a:avLst/>
          </a:prstGeom>
          <a:noFill/>
          <a:ln w="9525">
            <a:solidFill>
              <a:srgbClr val="FF6568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43" name="Line 83"/>
          <p:cNvSpPr>
            <a:spLocks noChangeShapeType="1"/>
          </p:cNvSpPr>
          <p:nvPr/>
        </p:nvSpPr>
        <p:spPr bwMode="auto">
          <a:xfrm flipV="1">
            <a:off x="2874963" y="1112838"/>
            <a:ext cx="1355725" cy="1192212"/>
          </a:xfrm>
          <a:prstGeom prst="line">
            <a:avLst/>
          </a:prstGeom>
          <a:noFill/>
          <a:ln w="9525">
            <a:solidFill>
              <a:srgbClr val="FFD2CD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46" name="Line 86"/>
          <p:cNvSpPr>
            <a:spLocks noChangeShapeType="1"/>
          </p:cNvSpPr>
          <p:nvPr/>
        </p:nvSpPr>
        <p:spPr bwMode="auto">
          <a:xfrm>
            <a:off x="2860675" y="2611438"/>
            <a:ext cx="1871663" cy="3730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47" name="Line 87"/>
          <p:cNvSpPr>
            <a:spLocks noChangeShapeType="1"/>
          </p:cNvSpPr>
          <p:nvPr/>
        </p:nvSpPr>
        <p:spPr bwMode="auto">
          <a:xfrm>
            <a:off x="2851150" y="2628900"/>
            <a:ext cx="1635125" cy="863600"/>
          </a:xfrm>
          <a:prstGeom prst="line">
            <a:avLst/>
          </a:prstGeom>
          <a:noFill/>
          <a:ln w="9525">
            <a:solidFill>
              <a:srgbClr val="FF6568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48" name="Line 88"/>
          <p:cNvSpPr>
            <a:spLocks noChangeShapeType="1"/>
          </p:cNvSpPr>
          <p:nvPr/>
        </p:nvSpPr>
        <p:spPr bwMode="auto">
          <a:xfrm>
            <a:off x="2874963" y="2646363"/>
            <a:ext cx="1355725" cy="1192212"/>
          </a:xfrm>
          <a:prstGeom prst="line">
            <a:avLst/>
          </a:prstGeom>
          <a:noFill/>
          <a:ln w="9525">
            <a:solidFill>
              <a:srgbClr val="FFD2CD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49" name="Line 89"/>
          <p:cNvSpPr>
            <a:spLocks noChangeShapeType="1"/>
          </p:cNvSpPr>
          <p:nvPr/>
        </p:nvSpPr>
        <p:spPr bwMode="auto">
          <a:xfrm>
            <a:off x="1371600" y="4672013"/>
            <a:ext cx="1371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51" name="Line 91"/>
          <p:cNvSpPr>
            <a:spLocks noChangeShapeType="1"/>
          </p:cNvSpPr>
          <p:nvPr/>
        </p:nvSpPr>
        <p:spPr bwMode="auto">
          <a:xfrm>
            <a:off x="1371600" y="4789488"/>
            <a:ext cx="1371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52" name="Freeform 92"/>
          <p:cNvSpPr>
            <a:spLocks/>
          </p:cNvSpPr>
          <p:nvPr/>
        </p:nvSpPr>
        <p:spPr bwMode="auto">
          <a:xfrm>
            <a:off x="1371600" y="4876800"/>
            <a:ext cx="3044825" cy="415925"/>
          </a:xfrm>
          <a:custGeom>
            <a:avLst/>
            <a:gdLst/>
            <a:ahLst/>
            <a:cxnLst>
              <a:cxn ang="0">
                <a:pos x="0" y="19"/>
              </a:cxn>
              <a:cxn ang="0">
                <a:pos x="927" y="19"/>
              </a:cxn>
              <a:cxn ang="0">
                <a:pos x="1360" y="0"/>
              </a:cxn>
              <a:cxn ang="0">
                <a:pos x="1918" y="262"/>
              </a:cxn>
            </a:cxnLst>
            <a:rect l="0" t="0" r="r" b="b"/>
            <a:pathLst>
              <a:path w="1918" h="262">
                <a:moveTo>
                  <a:pt x="0" y="19"/>
                </a:moveTo>
                <a:lnTo>
                  <a:pt x="927" y="19"/>
                </a:lnTo>
                <a:lnTo>
                  <a:pt x="1360" y="0"/>
                </a:lnTo>
                <a:lnTo>
                  <a:pt x="1918" y="26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53" name="Freeform 93"/>
          <p:cNvSpPr>
            <a:spLocks/>
          </p:cNvSpPr>
          <p:nvPr/>
        </p:nvSpPr>
        <p:spPr bwMode="auto">
          <a:xfrm>
            <a:off x="1371600" y="5024438"/>
            <a:ext cx="3044825" cy="31591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22" y="0"/>
              </a:cxn>
              <a:cxn ang="0">
                <a:pos x="1918" y="199"/>
              </a:cxn>
            </a:cxnLst>
            <a:rect l="0" t="0" r="r" b="b"/>
            <a:pathLst>
              <a:path w="1918" h="199">
                <a:moveTo>
                  <a:pt x="0" y="0"/>
                </a:moveTo>
                <a:lnTo>
                  <a:pt x="1322" y="0"/>
                </a:lnTo>
                <a:lnTo>
                  <a:pt x="1918" y="199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54" name="Freeform 94"/>
          <p:cNvSpPr>
            <a:spLocks/>
          </p:cNvSpPr>
          <p:nvPr/>
        </p:nvSpPr>
        <p:spPr bwMode="auto">
          <a:xfrm>
            <a:off x="1371600" y="5141913"/>
            <a:ext cx="3022600" cy="1920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22" y="0"/>
              </a:cxn>
              <a:cxn ang="0">
                <a:pos x="1904" y="121"/>
              </a:cxn>
            </a:cxnLst>
            <a:rect l="0" t="0" r="r" b="b"/>
            <a:pathLst>
              <a:path w="1904" h="121">
                <a:moveTo>
                  <a:pt x="0" y="0"/>
                </a:moveTo>
                <a:lnTo>
                  <a:pt x="1322" y="0"/>
                </a:lnTo>
                <a:lnTo>
                  <a:pt x="1904" y="121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57" name="Freeform 97"/>
          <p:cNvSpPr>
            <a:spLocks/>
          </p:cNvSpPr>
          <p:nvPr/>
        </p:nvSpPr>
        <p:spPr bwMode="auto">
          <a:xfrm>
            <a:off x="1371600" y="5343525"/>
            <a:ext cx="3048000" cy="150813"/>
          </a:xfrm>
          <a:custGeom>
            <a:avLst/>
            <a:gdLst/>
            <a:ahLst/>
            <a:cxnLst>
              <a:cxn ang="0">
                <a:pos x="0" y="95"/>
              </a:cxn>
              <a:cxn ang="0">
                <a:pos x="1322" y="95"/>
              </a:cxn>
              <a:cxn ang="0">
                <a:pos x="1920" y="0"/>
              </a:cxn>
            </a:cxnLst>
            <a:rect l="0" t="0" r="r" b="b"/>
            <a:pathLst>
              <a:path w="1920" h="95">
                <a:moveTo>
                  <a:pt x="0" y="95"/>
                </a:moveTo>
                <a:lnTo>
                  <a:pt x="1322" y="95"/>
                </a:lnTo>
                <a:lnTo>
                  <a:pt x="192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58" name="Freeform 98"/>
          <p:cNvSpPr>
            <a:spLocks/>
          </p:cNvSpPr>
          <p:nvPr/>
        </p:nvSpPr>
        <p:spPr bwMode="auto">
          <a:xfrm>
            <a:off x="1371600" y="5346700"/>
            <a:ext cx="3038475" cy="265113"/>
          </a:xfrm>
          <a:custGeom>
            <a:avLst/>
            <a:gdLst/>
            <a:ahLst/>
            <a:cxnLst>
              <a:cxn ang="0">
                <a:pos x="0" y="167"/>
              </a:cxn>
              <a:cxn ang="0">
                <a:pos x="1327" y="167"/>
              </a:cxn>
              <a:cxn ang="0">
                <a:pos x="1914" y="0"/>
              </a:cxn>
            </a:cxnLst>
            <a:rect l="0" t="0" r="r" b="b"/>
            <a:pathLst>
              <a:path w="1914" h="167">
                <a:moveTo>
                  <a:pt x="0" y="167"/>
                </a:moveTo>
                <a:lnTo>
                  <a:pt x="1327" y="167"/>
                </a:lnTo>
                <a:lnTo>
                  <a:pt x="1914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59" name="Freeform 99"/>
          <p:cNvSpPr>
            <a:spLocks/>
          </p:cNvSpPr>
          <p:nvPr/>
        </p:nvSpPr>
        <p:spPr bwMode="auto">
          <a:xfrm>
            <a:off x="1371600" y="5387975"/>
            <a:ext cx="3041650" cy="369888"/>
          </a:xfrm>
          <a:custGeom>
            <a:avLst/>
            <a:gdLst/>
            <a:ahLst/>
            <a:cxnLst>
              <a:cxn ang="0">
                <a:pos x="0" y="215"/>
              </a:cxn>
              <a:cxn ang="0">
                <a:pos x="927" y="215"/>
              </a:cxn>
              <a:cxn ang="0">
                <a:pos x="1355" y="233"/>
              </a:cxn>
              <a:cxn ang="0">
                <a:pos x="1916" y="0"/>
              </a:cxn>
            </a:cxnLst>
            <a:rect l="0" t="0" r="r" b="b"/>
            <a:pathLst>
              <a:path w="1916" h="233">
                <a:moveTo>
                  <a:pt x="0" y="215"/>
                </a:moveTo>
                <a:lnTo>
                  <a:pt x="927" y="215"/>
                </a:lnTo>
                <a:lnTo>
                  <a:pt x="1355" y="233"/>
                </a:lnTo>
                <a:lnTo>
                  <a:pt x="1916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60" name="Line 100"/>
          <p:cNvSpPr>
            <a:spLocks noChangeShapeType="1"/>
          </p:cNvSpPr>
          <p:nvPr/>
        </p:nvSpPr>
        <p:spPr bwMode="auto">
          <a:xfrm>
            <a:off x="1371600" y="5846763"/>
            <a:ext cx="1371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61" name="Line 101"/>
          <p:cNvSpPr>
            <a:spLocks noChangeShapeType="1"/>
          </p:cNvSpPr>
          <p:nvPr/>
        </p:nvSpPr>
        <p:spPr bwMode="auto">
          <a:xfrm>
            <a:off x="1371600" y="5964238"/>
            <a:ext cx="1371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62" name="Freeform 102"/>
          <p:cNvSpPr>
            <a:spLocks/>
          </p:cNvSpPr>
          <p:nvPr/>
        </p:nvSpPr>
        <p:spPr bwMode="auto">
          <a:xfrm>
            <a:off x="1371600" y="5260975"/>
            <a:ext cx="3014663" cy="730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16" y="0"/>
              </a:cxn>
              <a:cxn ang="0">
                <a:pos x="1899" y="46"/>
              </a:cxn>
            </a:cxnLst>
            <a:rect l="0" t="0" r="r" b="b"/>
            <a:pathLst>
              <a:path w="1899" h="46">
                <a:moveTo>
                  <a:pt x="0" y="0"/>
                </a:moveTo>
                <a:lnTo>
                  <a:pt x="1316" y="0"/>
                </a:lnTo>
                <a:lnTo>
                  <a:pt x="1899" y="46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63" name="Freeform 103"/>
          <p:cNvSpPr>
            <a:spLocks/>
          </p:cNvSpPr>
          <p:nvPr/>
        </p:nvSpPr>
        <p:spPr bwMode="auto">
          <a:xfrm>
            <a:off x="1371600" y="5340350"/>
            <a:ext cx="3044825" cy="39688"/>
          </a:xfrm>
          <a:custGeom>
            <a:avLst/>
            <a:gdLst/>
            <a:ahLst/>
            <a:cxnLst>
              <a:cxn ang="0">
                <a:pos x="0" y="25"/>
              </a:cxn>
              <a:cxn ang="0">
                <a:pos x="1322" y="25"/>
              </a:cxn>
              <a:cxn ang="0">
                <a:pos x="1918" y="0"/>
              </a:cxn>
            </a:cxnLst>
            <a:rect l="0" t="0" r="r" b="b"/>
            <a:pathLst>
              <a:path w="1918" h="25">
                <a:moveTo>
                  <a:pt x="0" y="25"/>
                </a:moveTo>
                <a:lnTo>
                  <a:pt x="1322" y="25"/>
                </a:lnTo>
                <a:lnTo>
                  <a:pt x="1918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64" name="Freeform 104"/>
          <p:cNvSpPr>
            <a:spLocks/>
          </p:cNvSpPr>
          <p:nvPr/>
        </p:nvSpPr>
        <p:spPr bwMode="auto">
          <a:xfrm>
            <a:off x="2879725" y="4741863"/>
            <a:ext cx="1536700" cy="490537"/>
          </a:xfrm>
          <a:custGeom>
            <a:avLst/>
            <a:gdLst/>
            <a:ahLst/>
            <a:cxnLst>
              <a:cxn ang="0">
                <a:pos x="0" y="58"/>
              </a:cxn>
              <a:cxn ang="0">
                <a:pos x="431" y="0"/>
              </a:cxn>
              <a:cxn ang="0">
                <a:pos x="968" y="309"/>
              </a:cxn>
            </a:cxnLst>
            <a:rect l="0" t="0" r="r" b="b"/>
            <a:pathLst>
              <a:path w="968" h="309">
                <a:moveTo>
                  <a:pt x="0" y="58"/>
                </a:moveTo>
                <a:lnTo>
                  <a:pt x="431" y="0"/>
                </a:lnTo>
                <a:lnTo>
                  <a:pt x="968" y="309"/>
                </a:lnTo>
              </a:path>
            </a:pathLst>
          </a:custGeom>
          <a:noFill/>
          <a:ln w="9525">
            <a:solidFill>
              <a:srgbClr val="FF6568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65" name="Freeform 105"/>
          <p:cNvSpPr>
            <a:spLocks/>
          </p:cNvSpPr>
          <p:nvPr/>
        </p:nvSpPr>
        <p:spPr bwMode="auto">
          <a:xfrm>
            <a:off x="2862263" y="5445125"/>
            <a:ext cx="1554162" cy="447675"/>
          </a:xfrm>
          <a:custGeom>
            <a:avLst/>
            <a:gdLst/>
            <a:ahLst/>
            <a:cxnLst>
              <a:cxn ang="0">
                <a:pos x="0" y="222"/>
              </a:cxn>
              <a:cxn ang="0">
                <a:pos x="432" y="282"/>
              </a:cxn>
              <a:cxn ang="0">
                <a:pos x="979" y="0"/>
              </a:cxn>
            </a:cxnLst>
            <a:rect l="0" t="0" r="r" b="b"/>
            <a:pathLst>
              <a:path w="979" h="282">
                <a:moveTo>
                  <a:pt x="0" y="222"/>
                </a:moveTo>
                <a:lnTo>
                  <a:pt x="432" y="282"/>
                </a:lnTo>
                <a:lnTo>
                  <a:pt x="979" y="0"/>
                </a:lnTo>
              </a:path>
            </a:pathLst>
          </a:custGeom>
          <a:noFill/>
          <a:ln w="9525">
            <a:solidFill>
              <a:srgbClr val="FF6568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70" name="Rectangle 110"/>
          <p:cNvSpPr>
            <a:spLocks noChangeArrowheads="1"/>
          </p:cNvSpPr>
          <p:nvPr/>
        </p:nvSpPr>
        <p:spPr bwMode="auto">
          <a:xfrm>
            <a:off x="5680075" y="4722813"/>
            <a:ext cx="2225675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…or can be formed</a:t>
            </a:r>
          </a:p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at a finite distance</a:t>
            </a:r>
          </a:p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by a lens…</a:t>
            </a:r>
          </a:p>
        </p:txBody>
      </p:sp>
      <p:pic>
        <p:nvPicPr>
          <p:cNvPr id="41075" name="Picture 1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243840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121"/>
          <p:cNvGrpSpPr>
            <a:grpSpLocks/>
          </p:cNvGrpSpPr>
          <p:nvPr/>
        </p:nvGrpSpPr>
        <p:grpSpPr bwMode="auto">
          <a:xfrm>
            <a:off x="1935163" y="6019800"/>
            <a:ext cx="6534150" cy="685800"/>
            <a:chOff x="1219" y="3792"/>
            <a:chExt cx="4116" cy="432"/>
          </a:xfrm>
        </p:grpSpPr>
        <p:sp>
          <p:nvSpPr>
            <p:cNvPr id="41073" name="Rectangle 113"/>
            <p:cNvSpPr>
              <a:spLocks noChangeArrowheads="1"/>
            </p:cNvSpPr>
            <p:nvPr/>
          </p:nvSpPr>
          <p:spPr bwMode="auto">
            <a:xfrm>
              <a:off x="3324" y="3865"/>
              <a:ext cx="2011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800" i="1">
                  <a:solidFill>
                    <a:srgbClr val="0000FF"/>
                  </a:solidFill>
                  <a:latin typeface="Chalkboard" charset="0"/>
                </a:rPr>
                <a:t>…as happens in a microscope</a:t>
              </a:r>
              <a:endParaRPr lang="en-US" sz="1800" i="1">
                <a:solidFill>
                  <a:schemeClr val="tx2"/>
                </a:solidFill>
                <a:latin typeface="Chalkboard" charset="0"/>
              </a:endParaRPr>
            </a:p>
          </p:txBody>
        </p:sp>
        <p:sp>
          <p:nvSpPr>
            <p:cNvPr id="41076" name="Rectangle 116"/>
            <p:cNvSpPr>
              <a:spLocks noChangeArrowheads="1"/>
            </p:cNvSpPr>
            <p:nvPr/>
          </p:nvSpPr>
          <p:spPr bwMode="auto">
            <a:xfrm>
              <a:off x="1219" y="3984"/>
              <a:ext cx="1117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solidFill>
                    <a:schemeClr val="tx2"/>
                  </a:solidFill>
                  <a:latin typeface="Chalkboard" charset="0"/>
                </a:rPr>
                <a:t>Objective pupil</a:t>
              </a:r>
            </a:p>
          </p:txBody>
        </p:sp>
        <p:sp>
          <p:nvSpPr>
            <p:cNvPr id="41079" name="Rectangle 119"/>
            <p:cNvSpPr>
              <a:spLocks noChangeArrowheads="1"/>
            </p:cNvSpPr>
            <p:nvPr/>
          </p:nvSpPr>
          <p:spPr bwMode="auto">
            <a:xfrm>
              <a:off x="2299" y="3792"/>
              <a:ext cx="970" cy="4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solidFill>
                    <a:schemeClr val="tx2"/>
                  </a:solidFill>
                  <a:latin typeface="Chalkboard" charset="0"/>
                </a:rPr>
                <a:t>Intermediate</a:t>
              </a:r>
            </a:p>
            <a:p>
              <a:pPr algn="ctr"/>
              <a:r>
                <a:rPr lang="en-US" sz="1800">
                  <a:solidFill>
                    <a:schemeClr val="tx2"/>
                  </a:solidFill>
                  <a:latin typeface="Chalkboard" charset="0"/>
                </a:rPr>
                <a:t>image</a:t>
              </a:r>
            </a:p>
          </p:txBody>
        </p:sp>
      </p:grpSp>
      <p:sp>
        <p:nvSpPr>
          <p:cNvPr id="41080" name="Rectangle 120"/>
          <p:cNvSpPr>
            <a:spLocks noChangeArrowheads="1"/>
          </p:cNvSpPr>
          <p:nvPr/>
        </p:nvSpPr>
        <p:spPr bwMode="auto">
          <a:xfrm>
            <a:off x="2990850" y="4114800"/>
            <a:ext cx="11842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41083" name="Rectangle 123"/>
          <p:cNvSpPr>
            <a:spLocks noChangeArrowheads="1"/>
          </p:cNvSpPr>
          <p:nvPr/>
        </p:nvSpPr>
        <p:spPr bwMode="auto">
          <a:xfrm>
            <a:off x="6953250" y="573088"/>
            <a:ext cx="16605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drawn as rays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48" name="Line 64"/>
          <p:cNvSpPr>
            <a:spLocks noChangeShapeType="1"/>
          </p:cNvSpPr>
          <p:nvPr/>
        </p:nvSpPr>
        <p:spPr bwMode="auto">
          <a:xfrm>
            <a:off x="5426075" y="3038475"/>
            <a:ext cx="3416300" cy="9525"/>
          </a:xfrm>
          <a:prstGeom prst="line">
            <a:avLst/>
          </a:prstGeom>
          <a:noFill/>
          <a:ln w="6350">
            <a:solidFill>
              <a:srgbClr val="C4C4C4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Airy Pattern</a:t>
            </a:r>
          </a:p>
        </p:txBody>
      </p:sp>
      <p:sp>
        <p:nvSpPr>
          <p:cNvPr id="41994" name="Rectangle 10"/>
          <p:cNvSpPr>
            <a:spLocks noChangeArrowheads="1"/>
          </p:cNvSpPr>
          <p:nvPr/>
        </p:nvSpPr>
        <p:spPr bwMode="auto">
          <a:xfrm>
            <a:off x="1398588" y="944563"/>
            <a:ext cx="6262687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chemeClr val="tx2"/>
                </a:solidFill>
                <a:latin typeface="Chalkboard" charset="0"/>
              </a:rPr>
              <a:t>= the far-field diffraction pattern from a round aperture</a:t>
            </a:r>
          </a:p>
        </p:txBody>
      </p:sp>
      <p:pic>
        <p:nvPicPr>
          <p:cNvPr id="42026" name="Picture 4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2413" y="1585913"/>
            <a:ext cx="3611562" cy="1493837"/>
          </a:xfrm>
          <a:prstGeom prst="rect">
            <a:avLst/>
          </a:prstGeom>
          <a:noFill/>
        </p:spPr>
      </p:pic>
      <p:pic>
        <p:nvPicPr>
          <p:cNvPr id="42027" name="Picture 4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1371600"/>
            <a:ext cx="5410200" cy="4302125"/>
          </a:xfrm>
          <a:prstGeom prst="rect">
            <a:avLst/>
          </a:prstGeom>
          <a:noFill/>
        </p:spPr>
      </p:pic>
      <p:sp>
        <p:nvSpPr>
          <p:cNvPr id="42030" name="Line 46"/>
          <p:cNvSpPr>
            <a:spLocks noChangeShapeType="1"/>
          </p:cNvSpPr>
          <p:nvPr/>
        </p:nvSpPr>
        <p:spPr bwMode="auto">
          <a:xfrm>
            <a:off x="6705600" y="3268663"/>
            <a:ext cx="847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2031" name="Line 47"/>
          <p:cNvSpPr>
            <a:spLocks noChangeShapeType="1"/>
          </p:cNvSpPr>
          <p:nvPr/>
        </p:nvSpPr>
        <p:spPr bwMode="auto">
          <a:xfrm>
            <a:off x="6707188" y="30400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2032" name="Line 48"/>
          <p:cNvSpPr>
            <a:spLocks noChangeShapeType="1"/>
          </p:cNvSpPr>
          <p:nvPr/>
        </p:nvSpPr>
        <p:spPr bwMode="auto">
          <a:xfrm>
            <a:off x="7578725" y="3048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2033" name="Rectangle 49"/>
          <p:cNvSpPr>
            <a:spLocks noChangeArrowheads="1"/>
          </p:cNvSpPr>
          <p:nvPr/>
        </p:nvSpPr>
        <p:spPr bwMode="auto">
          <a:xfrm>
            <a:off x="6075363" y="3392488"/>
            <a:ext cx="2181225" cy="85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chemeClr val="tx2"/>
                </a:solidFill>
                <a:latin typeface="Chalkboard" charset="0"/>
              </a:rPr>
              <a:t>“Airy disk” diameter</a:t>
            </a:r>
          </a:p>
          <a:p>
            <a:pPr algn="ctr"/>
            <a:r>
              <a:rPr lang="en-US" sz="1600" b="1" i="1">
                <a:solidFill>
                  <a:schemeClr val="tx2"/>
                </a:solidFill>
                <a:latin typeface="Chalkboard" charset="0"/>
              </a:rPr>
              <a:t>d</a:t>
            </a:r>
            <a:r>
              <a:rPr lang="en-US" sz="1600" b="1">
                <a:solidFill>
                  <a:schemeClr val="tx2"/>
                </a:solidFill>
                <a:latin typeface="Chalkboard" charset="0"/>
              </a:rPr>
              <a:t> = 2.44 </a:t>
            </a:r>
            <a:r>
              <a:rPr lang="en-US" sz="1600" b="1" i="1">
                <a:solidFill>
                  <a:schemeClr val="tx2"/>
                </a:solidFill>
                <a:latin typeface="Chalkboard" charset="0"/>
                <a:sym typeface="Symbol" pitchFamily="18" charset="2"/>
              </a:rPr>
              <a:t></a:t>
            </a:r>
            <a:r>
              <a:rPr lang="en-US" sz="1600" b="1">
                <a:solidFill>
                  <a:schemeClr val="tx2"/>
                </a:solidFill>
                <a:latin typeface="Chalkboard" charset="0"/>
              </a:rPr>
              <a:t> </a:t>
            </a:r>
            <a:r>
              <a:rPr lang="en-US" sz="1600" b="1" i="1">
                <a:solidFill>
                  <a:schemeClr val="tx2"/>
                </a:solidFill>
                <a:latin typeface="Chalkboard" charset="0"/>
              </a:rPr>
              <a:t>f</a:t>
            </a:r>
            <a:r>
              <a:rPr lang="en-US" sz="1600" b="1">
                <a:solidFill>
                  <a:schemeClr val="tx2"/>
                </a:solidFill>
                <a:latin typeface="Chalkboard" charset="0"/>
              </a:rPr>
              <a:t>/</a:t>
            </a:r>
            <a:r>
              <a:rPr lang="en-US" sz="1600" b="1" i="1">
                <a:solidFill>
                  <a:schemeClr val="tx2"/>
                </a:solidFill>
                <a:latin typeface="Chalkboard" charset="0"/>
              </a:rPr>
              <a:t>d</a:t>
            </a:r>
          </a:p>
          <a:p>
            <a:pPr algn="ctr"/>
            <a:r>
              <a:rPr lang="en-US" sz="1600">
                <a:solidFill>
                  <a:schemeClr val="tx2"/>
                </a:solidFill>
                <a:latin typeface="Chalkboard" charset="0"/>
              </a:rPr>
              <a:t>(for small angles </a:t>
            </a:r>
            <a:r>
              <a:rPr lang="en-US" sz="1600" i="1">
                <a:solidFill>
                  <a:schemeClr val="tx2"/>
                </a:solidFill>
                <a:latin typeface="Chalkboard" charset="0"/>
              </a:rPr>
              <a:t>d</a:t>
            </a:r>
            <a:r>
              <a:rPr lang="en-US" sz="1600">
                <a:solidFill>
                  <a:schemeClr val="tx2"/>
                </a:solidFill>
                <a:latin typeface="Chalkboard" charset="0"/>
              </a:rPr>
              <a:t>/</a:t>
            </a:r>
            <a:r>
              <a:rPr lang="en-US" sz="1600" i="1">
                <a:solidFill>
                  <a:schemeClr val="tx2"/>
                </a:solidFill>
                <a:latin typeface="Chalkboard" charset="0"/>
              </a:rPr>
              <a:t>f</a:t>
            </a:r>
            <a:r>
              <a:rPr lang="en-US" sz="1600">
                <a:solidFill>
                  <a:schemeClr val="tx2"/>
                </a:solidFill>
                <a:latin typeface="Chalkboard" charset="0"/>
              </a:rPr>
              <a:t>)</a:t>
            </a:r>
            <a:endParaRPr lang="en-US" sz="1600" i="1">
              <a:solidFill>
                <a:schemeClr val="tx2"/>
              </a:solidFill>
              <a:latin typeface="Chalkboard" charset="0"/>
            </a:endParaRPr>
          </a:p>
        </p:txBody>
      </p:sp>
      <p:grpSp>
        <p:nvGrpSpPr>
          <p:cNvPr id="2" name="Group 61"/>
          <p:cNvGrpSpPr>
            <a:grpSpLocks/>
          </p:cNvGrpSpPr>
          <p:nvPr/>
        </p:nvGrpSpPr>
        <p:grpSpPr bwMode="auto">
          <a:xfrm>
            <a:off x="5918200" y="4724400"/>
            <a:ext cx="2857500" cy="1576388"/>
            <a:chOff x="1925" y="2948"/>
            <a:chExt cx="2200" cy="1213"/>
          </a:xfrm>
        </p:grpSpPr>
        <p:sp>
          <p:nvSpPr>
            <p:cNvPr id="42034" name="Line 50"/>
            <p:cNvSpPr>
              <a:spLocks noChangeShapeType="1"/>
            </p:cNvSpPr>
            <p:nvPr/>
          </p:nvSpPr>
          <p:spPr bwMode="auto">
            <a:xfrm rot="2700000" flipH="1" flipV="1">
              <a:off x="2705" y="2947"/>
              <a:ext cx="252" cy="25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35" name="Line 51"/>
            <p:cNvSpPr>
              <a:spLocks noChangeShapeType="1"/>
            </p:cNvSpPr>
            <p:nvPr/>
          </p:nvSpPr>
          <p:spPr bwMode="auto">
            <a:xfrm rot="2700000" flipH="1" flipV="1">
              <a:off x="2703" y="3903"/>
              <a:ext cx="256" cy="26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36" name="Freeform 52"/>
            <p:cNvSpPr>
              <a:spLocks/>
            </p:cNvSpPr>
            <p:nvPr/>
          </p:nvSpPr>
          <p:spPr bwMode="auto">
            <a:xfrm flipV="1">
              <a:off x="3200" y="3017"/>
              <a:ext cx="133" cy="1068"/>
            </a:xfrm>
            <a:custGeom>
              <a:avLst/>
              <a:gdLst/>
              <a:ahLst/>
              <a:cxnLst>
                <a:cxn ang="0">
                  <a:pos x="272" y="1088"/>
                </a:cxn>
                <a:cxn ang="0">
                  <a:pos x="331" y="1088"/>
                </a:cxn>
                <a:cxn ang="0">
                  <a:pos x="331" y="0"/>
                </a:cxn>
                <a:cxn ang="0">
                  <a:pos x="272" y="0"/>
                </a:cxn>
                <a:cxn ang="0">
                  <a:pos x="272" y="1088"/>
                </a:cxn>
              </a:cxnLst>
              <a:rect l="0" t="0" r="r" b="b"/>
              <a:pathLst>
                <a:path w="331" h="1088">
                  <a:moveTo>
                    <a:pt x="272" y="1088"/>
                  </a:moveTo>
                  <a:cubicBezTo>
                    <a:pt x="301" y="1088"/>
                    <a:pt x="331" y="1088"/>
                    <a:pt x="331" y="1088"/>
                  </a:cubicBezTo>
                  <a:lnTo>
                    <a:pt x="331" y="0"/>
                  </a:lnTo>
                  <a:cubicBezTo>
                    <a:pt x="331" y="0"/>
                    <a:pt x="301" y="0"/>
                    <a:pt x="272" y="0"/>
                  </a:cubicBezTo>
                  <a:cubicBezTo>
                    <a:pt x="0" y="404"/>
                    <a:pt x="96" y="788"/>
                    <a:pt x="272" y="108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37" name="Line 53"/>
            <p:cNvSpPr>
              <a:spLocks noChangeShapeType="1"/>
            </p:cNvSpPr>
            <p:nvPr/>
          </p:nvSpPr>
          <p:spPr bwMode="auto">
            <a:xfrm rot="2700000" flipH="1" flipV="1">
              <a:off x="3601" y="3280"/>
              <a:ext cx="520" cy="528"/>
            </a:xfrm>
            <a:prstGeom prst="line">
              <a:avLst/>
            </a:prstGeom>
            <a:noFill/>
            <a:ln w="57150">
              <a:solidFill>
                <a:srgbClr val="FF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56"/>
            <p:cNvGrpSpPr>
              <a:grpSpLocks/>
            </p:cNvGrpSpPr>
            <p:nvPr/>
          </p:nvGrpSpPr>
          <p:grpSpPr bwMode="auto">
            <a:xfrm>
              <a:off x="1925" y="3277"/>
              <a:ext cx="1918" cy="552"/>
              <a:chOff x="1925" y="3368"/>
              <a:chExt cx="1918" cy="370"/>
            </a:xfrm>
          </p:grpSpPr>
          <p:sp>
            <p:nvSpPr>
              <p:cNvPr id="42038" name="Freeform 54"/>
              <p:cNvSpPr>
                <a:spLocks/>
              </p:cNvSpPr>
              <p:nvPr/>
            </p:nvSpPr>
            <p:spPr bwMode="auto">
              <a:xfrm>
                <a:off x="1925" y="3368"/>
                <a:ext cx="1918" cy="19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322" y="0"/>
                  </a:cxn>
                  <a:cxn ang="0">
                    <a:pos x="1918" y="199"/>
                  </a:cxn>
                </a:cxnLst>
                <a:rect l="0" t="0" r="r" b="b"/>
                <a:pathLst>
                  <a:path w="1918" h="199">
                    <a:moveTo>
                      <a:pt x="0" y="0"/>
                    </a:moveTo>
                    <a:lnTo>
                      <a:pt x="1322" y="0"/>
                    </a:lnTo>
                    <a:lnTo>
                      <a:pt x="1918" y="199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039" name="Freeform 55"/>
              <p:cNvSpPr>
                <a:spLocks/>
              </p:cNvSpPr>
              <p:nvPr/>
            </p:nvSpPr>
            <p:spPr bwMode="auto">
              <a:xfrm>
                <a:off x="1925" y="3571"/>
                <a:ext cx="1914" cy="167"/>
              </a:xfrm>
              <a:custGeom>
                <a:avLst/>
                <a:gdLst/>
                <a:ahLst/>
                <a:cxnLst>
                  <a:cxn ang="0">
                    <a:pos x="0" y="167"/>
                  </a:cxn>
                  <a:cxn ang="0">
                    <a:pos x="1327" y="167"/>
                  </a:cxn>
                  <a:cxn ang="0">
                    <a:pos x="1914" y="0"/>
                  </a:cxn>
                </a:cxnLst>
                <a:rect l="0" t="0" r="r" b="b"/>
                <a:pathLst>
                  <a:path w="1914" h="167">
                    <a:moveTo>
                      <a:pt x="0" y="167"/>
                    </a:moveTo>
                    <a:lnTo>
                      <a:pt x="1327" y="167"/>
                    </a:lnTo>
                    <a:lnTo>
                      <a:pt x="1914" y="0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2041" name="Line 57"/>
            <p:cNvSpPr>
              <a:spLocks noChangeShapeType="1"/>
            </p:cNvSpPr>
            <p:nvPr/>
          </p:nvSpPr>
          <p:spPr bwMode="auto">
            <a:xfrm flipV="1">
              <a:off x="2828" y="3259"/>
              <a:ext cx="0" cy="5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42" name="Rectangle 58"/>
            <p:cNvSpPr>
              <a:spLocks noChangeArrowheads="1"/>
            </p:cNvSpPr>
            <p:nvPr/>
          </p:nvSpPr>
          <p:spPr bwMode="auto">
            <a:xfrm>
              <a:off x="2630" y="3423"/>
              <a:ext cx="232" cy="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i="1">
                  <a:solidFill>
                    <a:schemeClr val="tx2"/>
                  </a:solidFill>
                  <a:latin typeface="Chalkboard" charset="0"/>
                </a:rPr>
                <a:t>d</a:t>
              </a:r>
            </a:p>
          </p:txBody>
        </p:sp>
        <p:sp>
          <p:nvSpPr>
            <p:cNvPr id="42043" name="Line 59"/>
            <p:cNvSpPr>
              <a:spLocks noChangeShapeType="1"/>
            </p:cNvSpPr>
            <p:nvPr/>
          </p:nvSpPr>
          <p:spPr bwMode="auto">
            <a:xfrm>
              <a:off x="3312" y="4021"/>
              <a:ext cx="50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44" name="Rectangle 60"/>
            <p:cNvSpPr>
              <a:spLocks noChangeArrowheads="1"/>
            </p:cNvSpPr>
            <p:nvPr/>
          </p:nvSpPr>
          <p:spPr bwMode="auto">
            <a:xfrm>
              <a:off x="3485" y="3791"/>
              <a:ext cx="217" cy="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i="1">
                  <a:solidFill>
                    <a:schemeClr val="tx2"/>
                  </a:solidFill>
                  <a:latin typeface="Chalkboard" charset="0"/>
                </a:rPr>
                <a:t>f</a:t>
              </a:r>
            </a:p>
          </p:txBody>
        </p:sp>
      </p:grpSp>
      <p:sp>
        <p:nvSpPr>
          <p:cNvPr id="42046" name="Line 62"/>
          <p:cNvSpPr>
            <a:spLocks noChangeShapeType="1"/>
          </p:cNvSpPr>
          <p:nvPr/>
        </p:nvSpPr>
        <p:spPr bwMode="auto">
          <a:xfrm>
            <a:off x="7720013" y="277812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2047" name="Line 63"/>
          <p:cNvSpPr>
            <a:spLocks noChangeShapeType="1"/>
          </p:cNvSpPr>
          <p:nvPr/>
        </p:nvSpPr>
        <p:spPr bwMode="auto">
          <a:xfrm flipV="1">
            <a:off x="7720013" y="30480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2049" name="Rectangle 65"/>
          <p:cNvSpPr>
            <a:spLocks noChangeArrowheads="1"/>
          </p:cNvSpPr>
          <p:nvPr/>
        </p:nvSpPr>
        <p:spPr bwMode="auto">
          <a:xfrm>
            <a:off x="7529513" y="2008188"/>
            <a:ext cx="1049337" cy="85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chemeClr val="tx2"/>
                </a:solidFill>
                <a:latin typeface="Chalkboard" charset="0"/>
              </a:rPr>
              <a:t>Height of</a:t>
            </a:r>
          </a:p>
          <a:p>
            <a:pPr algn="ctr"/>
            <a:r>
              <a:rPr lang="en-US" sz="1600">
                <a:solidFill>
                  <a:schemeClr val="tx2"/>
                </a:solidFill>
                <a:latin typeface="Chalkboard" charset="0"/>
              </a:rPr>
              <a:t>first ring</a:t>
            </a:r>
          </a:p>
          <a:p>
            <a:pPr algn="ctr"/>
            <a:r>
              <a:rPr lang="en-US" sz="1600">
                <a:solidFill>
                  <a:schemeClr val="tx2"/>
                </a:solidFill>
                <a:latin typeface="Chalkboard" charset="0"/>
                <a:sym typeface="Symbol" pitchFamily="18" charset="2"/>
              </a:rPr>
              <a:t></a:t>
            </a:r>
            <a:r>
              <a:rPr lang="en-US" sz="1600">
                <a:solidFill>
                  <a:schemeClr val="tx2"/>
                </a:solidFill>
                <a:latin typeface="Chalkboard" charset="0"/>
              </a:rPr>
              <a:t> 1.75%</a:t>
            </a:r>
            <a:endParaRPr lang="en-US" sz="1600" i="1">
              <a:solidFill>
                <a:schemeClr val="tx2"/>
              </a:solidFill>
              <a:latin typeface="Chalkboar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ChangeArrowheads="1"/>
          </p:cNvSpPr>
          <p:nvPr/>
        </p:nvSpPr>
        <p:spPr bwMode="auto">
          <a:xfrm>
            <a:off x="3246438" y="1900238"/>
            <a:ext cx="11842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101379" name="Rectangle 3"/>
          <p:cNvSpPr>
            <a:spLocks noChangeArrowheads="1"/>
          </p:cNvSpPr>
          <p:nvPr/>
        </p:nvSpPr>
        <p:spPr bwMode="auto">
          <a:xfrm>
            <a:off x="854075" y="4554538"/>
            <a:ext cx="29273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halkboard" charset="0"/>
              </a:rPr>
              <a:t>Back focal plane aperture</a:t>
            </a:r>
          </a:p>
        </p:txBody>
      </p:sp>
      <p:sp>
        <p:nvSpPr>
          <p:cNvPr id="101380" name="Freeform 4"/>
          <p:cNvSpPr>
            <a:spLocks/>
          </p:cNvSpPr>
          <p:nvPr/>
        </p:nvSpPr>
        <p:spPr bwMode="auto">
          <a:xfrm rot="-10800000">
            <a:off x="1666875" y="2584450"/>
            <a:ext cx="307975" cy="12223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1381" name="Freeform 5"/>
          <p:cNvSpPr>
            <a:spLocks/>
          </p:cNvSpPr>
          <p:nvPr/>
        </p:nvSpPr>
        <p:spPr bwMode="auto">
          <a:xfrm flipV="1">
            <a:off x="3581400" y="2278063"/>
            <a:ext cx="246063" cy="185102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1382" name="Line 6"/>
          <p:cNvSpPr>
            <a:spLocks noChangeShapeType="1"/>
          </p:cNvSpPr>
          <p:nvPr/>
        </p:nvSpPr>
        <p:spPr bwMode="auto">
          <a:xfrm rot="5400000">
            <a:off x="2012950" y="4338638"/>
            <a:ext cx="612775" cy="0"/>
          </a:xfrm>
          <a:prstGeom prst="line">
            <a:avLst/>
          </a:prstGeom>
          <a:noFill/>
          <a:ln w="9525">
            <a:solidFill>
              <a:srgbClr val="0000FF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1383" name="Line 7"/>
          <p:cNvSpPr>
            <a:spLocks noChangeShapeType="1"/>
          </p:cNvSpPr>
          <p:nvPr/>
        </p:nvSpPr>
        <p:spPr bwMode="auto">
          <a:xfrm rot="5400000">
            <a:off x="1983581" y="2672557"/>
            <a:ext cx="65881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1384" name="Line 8"/>
          <p:cNvSpPr>
            <a:spLocks noChangeShapeType="1"/>
          </p:cNvSpPr>
          <p:nvPr/>
        </p:nvSpPr>
        <p:spPr bwMode="auto">
          <a:xfrm rot="5400000">
            <a:off x="1979613" y="3716338"/>
            <a:ext cx="6667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1385" name="Freeform 9"/>
          <p:cNvSpPr>
            <a:spLocks/>
          </p:cNvSpPr>
          <p:nvPr/>
        </p:nvSpPr>
        <p:spPr bwMode="auto">
          <a:xfrm>
            <a:off x="1682750" y="2343150"/>
            <a:ext cx="895350" cy="1144588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96" y="0"/>
              </a:cxn>
              <a:cxn ang="0">
                <a:pos x="384" y="0"/>
              </a:cxn>
              <a:cxn ang="0">
                <a:pos x="384" y="491"/>
              </a:cxn>
            </a:cxnLst>
            <a:rect l="0" t="0" r="r" b="b"/>
            <a:pathLst>
              <a:path w="384" h="491">
                <a:moveTo>
                  <a:pt x="0" y="96"/>
                </a:moveTo>
                <a:lnTo>
                  <a:pt x="96" y="0"/>
                </a:lnTo>
                <a:lnTo>
                  <a:pt x="384" y="0"/>
                </a:lnTo>
                <a:lnTo>
                  <a:pt x="384" y="491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1386" name="Freeform 10"/>
          <p:cNvSpPr>
            <a:spLocks/>
          </p:cNvSpPr>
          <p:nvPr/>
        </p:nvSpPr>
        <p:spPr bwMode="auto">
          <a:xfrm flipV="1">
            <a:off x="1682750" y="2901950"/>
            <a:ext cx="895350" cy="1146175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96" y="0"/>
              </a:cxn>
              <a:cxn ang="0">
                <a:pos x="384" y="0"/>
              </a:cxn>
              <a:cxn ang="0">
                <a:pos x="384" y="491"/>
              </a:cxn>
            </a:cxnLst>
            <a:rect l="0" t="0" r="r" b="b"/>
            <a:pathLst>
              <a:path w="384" h="491">
                <a:moveTo>
                  <a:pt x="0" y="96"/>
                </a:moveTo>
                <a:lnTo>
                  <a:pt x="96" y="0"/>
                </a:lnTo>
                <a:lnTo>
                  <a:pt x="384" y="0"/>
                </a:lnTo>
                <a:lnTo>
                  <a:pt x="384" y="491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1387" name="Rectangle 11"/>
          <p:cNvSpPr>
            <a:spLocks noChangeArrowheads="1"/>
          </p:cNvSpPr>
          <p:nvPr/>
        </p:nvSpPr>
        <p:spPr bwMode="auto">
          <a:xfrm>
            <a:off x="4584700" y="1712913"/>
            <a:ext cx="1546225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>
                <a:solidFill>
                  <a:srgbClr val="FF0000"/>
                </a:solidFill>
                <a:latin typeface="Chalkboard" charset="0"/>
              </a:rPr>
              <a:t>Intermediate image plane</a:t>
            </a:r>
          </a:p>
        </p:txBody>
      </p:sp>
      <p:sp>
        <p:nvSpPr>
          <p:cNvPr id="101388" name="Line 12"/>
          <p:cNvSpPr>
            <a:spLocks noChangeShapeType="1"/>
          </p:cNvSpPr>
          <p:nvPr/>
        </p:nvSpPr>
        <p:spPr bwMode="auto">
          <a:xfrm>
            <a:off x="1235075" y="3197225"/>
            <a:ext cx="443547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1389" name="Line 13"/>
          <p:cNvSpPr>
            <a:spLocks noChangeShapeType="1"/>
          </p:cNvSpPr>
          <p:nvPr/>
        </p:nvSpPr>
        <p:spPr bwMode="auto">
          <a:xfrm rot="5400000">
            <a:off x="851694" y="3205957"/>
            <a:ext cx="681037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1390" name="Rectangle 14"/>
          <p:cNvSpPr>
            <a:spLocks noChangeArrowheads="1"/>
          </p:cNvSpPr>
          <p:nvPr/>
        </p:nvSpPr>
        <p:spPr bwMode="auto">
          <a:xfrm>
            <a:off x="5684838" y="3140075"/>
            <a:ext cx="127000" cy="160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1391" name="Line 15"/>
          <p:cNvSpPr>
            <a:spLocks noChangeShapeType="1"/>
          </p:cNvSpPr>
          <p:nvPr/>
        </p:nvSpPr>
        <p:spPr bwMode="auto">
          <a:xfrm rot="5400000" flipV="1">
            <a:off x="5242719" y="2693194"/>
            <a:ext cx="881063" cy="95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1196975" y="3044825"/>
            <a:ext cx="4508500" cy="307975"/>
            <a:chOff x="1731" y="1502"/>
            <a:chExt cx="2840" cy="434"/>
          </a:xfrm>
        </p:grpSpPr>
        <p:sp>
          <p:nvSpPr>
            <p:cNvPr id="101393" name="Freeform 17"/>
            <p:cNvSpPr>
              <a:spLocks/>
            </p:cNvSpPr>
            <p:nvPr/>
          </p:nvSpPr>
          <p:spPr bwMode="auto">
            <a:xfrm>
              <a:off x="1754" y="1502"/>
              <a:ext cx="2817" cy="215"/>
            </a:xfrm>
            <a:custGeom>
              <a:avLst/>
              <a:gdLst/>
              <a:ahLst/>
              <a:cxnLst>
                <a:cxn ang="0">
                  <a:pos x="0" y="207"/>
                </a:cxn>
                <a:cxn ang="0">
                  <a:pos x="317" y="0"/>
                </a:cxn>
                <a:cxn ang="0">
                  <a:pos x="1579" y="2"/>
                </a:cxn>
                <a:cxn ang="0">
                  <a:pos x="2817" y="215"/>
                </a:cxn>
              </a:cxnLst>
              <a:rect l="0" t="0" r="r" b="b"/>
              <a:pathLst>
                <a:path w="2817" h="215">
                  <a:moveTo>
                    <a:pt x="0" y="207"/>
                  </a:moveTo>
                  <a:lnTo>
                    <a:pt x="317" y="0"/>
                  </a:lnTo>
                  <a:lnTo>
                    <a:pt x="1579" y="2"/>
                  </a:lnTo>
                  <a:lnTo>
                    <a:pt x="2817" y="215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394" name="Freeform 18"/>
            <p:cNvSpPr>
              <a:spLocks/>
            </p:cNvSpPr>
            <p:nvPr/>
          </p:nvSpPr>
          <p:spPr bwMode="auto">
            <a:xfrm>
              <a:off x="1731" y="1709"/>
              <a:ext cx="2813" cy="22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1" y="216"/>
                </a:cxn>
                <a:cxn ang="0">
                  <a:pos x="1592" y="227"/>
                </a:cxn>
                <a:cxn ang="0">
                  <a:pos x="2813" y="8"/>
                </a:cxn>
              </a:cxnLst>
              <a:rect l="0" t="0" r="r" b="b"/>
              <a:pathLst>
                <a:path w="2813" h="227">
                  <a:moveTo>
                    <a:pt x="0" y="0"/>
                  </a:moveTo>
                  <a:lnTo>
                    <a:pt x="341" y="216"/>
                  </a:lnTo>
                  <a:lnTo>
                    <a:pt x="1592" y="227"/>
                  </a:lnTo>
                  <a:lnTo>
                    <a:pt x="2813" y="8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01395" name="Picture 1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02388" y="1828800"/>
            <a:ext cx="2741612" cy="2741613"/>
          </a:xfrm>
          <a:prstGeom prst="rect">
            <a:avLst/>
          </a:prstGeom>
          <a:noFill/>
        </p:spPr>
      </p:pic>
      <p:sp>
        <p:nvSpPr>
          <p:cNvPr id="101396" name="Rectangle 20"/>
          <p:cNvSpPr>
            <a:spLocks noChangeArrowheads="1"/>
          </p:cNvSpPr>
          <p:nvPr/>
        </p:nvSpPr>
        <p:spPr bwMode="auto">
          <a:xfrm>
            <a:off x="6311900" y="814388"/>
            <a:ext cx="28321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Diffraction spot</a:t>
            </a:r>
          </a:p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on image plane</a:t>
            </a:r>
          </a:p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= </a:t>
            </a:r>
            <a:r>
              <a:rPr lang="en-US" sz="1800" b="1" i="1">
                <a:solidFill>
                  <a:srgbClr val="0000FF"/>
                </a:solidFill>
                <a:latin typeface="Chalkboard" charset="0"/>
              </a:rPr>
              <a:t>Point Spread Function</a:t>
            </a:r>
          </a:p>
        </p:txBody>
      </p:sp>
      <p:sp>
        <p:nvSpPr>
          <p:cNvPr id="101397" name="Rectangle 21"/>
          <p:cNvSpPr>
            <a:spLocks noChangeArrowheads="1"/>
          </p:cNvSpPr>
          <p:nvPr/>
        </p:nvSpPr>
        <p:spPr bwMode="auto">
          <a:xfrm>
            <a:off x="223838" y="2971800"/>
            <a:ext cx="91916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101398" name="Rectangle 22"/>
          <p:cNvSpPr>
            <a:spLocks noChangeArrowheads="1"/>
          </p:cNvSpPr>
          <p:nvPr/>
        </p:nvSpPr>
        <p:spPr bwMode="auto">
          <a:xfrm>
            <a:off x="1420813" y="1965325"/>
            <a:ext cx="11906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101399" name="Rectangle 23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14400"/>
          </a:xfrm>
        </p:spPr>
        <p:txBody>
          <a:bodyPr/>
          <a:lstStyle/>
          <a:p>
            <a:r>
              <a:rPr lang="en-US"/>
              <a:t>Aperture and Resolution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881063"/>
          </a:xfrm>
        </p:spPr>
        <p:txBody>
          <a:bodyPr/>
          <a:lstStyle/>
          <a:p>
            <a:r>
              <a:rPr lang="en-US"/>
              <a:t>Aperture and Resolution</a:t>
            </a:r>
          </a:p>
        </p:txBody>
      </p:sp>
      <p:sp>
        <p:nvSpPr>
          <p:cNvPr id="102403" name="Rectangle 3"/>
          <p:cNvSpPr>
            <a:spLocks noChangeArrowheads="1"/>
          </p:cNvSpPr>
          <p:nvPr/>
        </p:nvSpPr>
        <p:spPr bwMode="auto">
          <a:xfrm>
            <a:off x="3246438" y="1900238"/>
            <a:ext cx="11842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102404" name="Rectangle 4"/>
          <p:cNvSpPr>
            <a:spLocks noChangeArrowheads="1"/>
          </p:cNvSpPr>
          <p:nvPr/>
        </p:nvSpPr>
        <p:spPr bwMode="auto">
          <a:xfrm>
            <a:off x="854075" y="4554538"/>
            <a:ext cx="29273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halkboard" charset="0"/>
              </a:rPr>
              <a:t>Back focal plane aperture</a:t>
            </a:r>
          </a:p>
        </p:txBody>
      </p:sp>
      <p:sp>
        <p:nvSpPr>
          <p:cNvPr id="102405" name="Freeform 5"/>
          <p:cNvSpPr>
            <a:spLocks/>
          </p:cNvSpPr>
          <p:nvPr/>
        </p:nvSpPr>
        <p:spPr bwMode="auto">
          <a:xfrm rot="-10800000">
            <a:off x="1666875" y="2584450"/>
            <a:ext cx="307975" cy="12223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06" name="Freeform 6"/>
          <p:cNvSpPr>
            <a:spLocks/>
          </p:cNvSpPr>
          <p:nvPr/>
        </p:nvSpPr>
        <p:spPr bwMode="auto">
          <a:xfrm flipV="1">
            <a:off x="3581400" y="2278063"/>
            <a:ext cx="246063" cy="185102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07" name="Line 7"/>
          <p:cNvSpPr>
            <a:spLocks noChangeShapeType="1"/>
          </p:cNvSpPr>
          <p:nvPr/>
        </p:nvSpPr>
        <p:spPr bwMode="auto">
          <a:xfrm rot="5400000">
            <a:off x="2012950" y="4338638"/>
            <a:ext cx="612775" cy="0"/>
          </a:xfrm>
          <a:prstGeom prst="line">
            <a:avLst/>
          </a:prstGeom>
          <a:noFill/>
          <a:ln w="9525">
            <a:solidFill>
              <a:srgbClr val="0000FF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08" name="Line 8"/>
          <p:cNvSpPr>
            <a:spLocks noChangeShapeType="1"/>
          </p:cNvSpPr>
          <p:nvPr/>
        </p:nvSpPr>
        <p:spPr bwMode="auto">
          <a:xfrm rot="5400000">
            <a:off x="2059781" y="2596357"/>
            <a:ext cx="50641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09" name="Line 9"/>
          <p:cNvSpPr>
            <a:spLocks noChangeShapeType="1"/>
          </p:cNvSpPr>
          <p:nvPr/>
        </p:nvSpPr>
        <p:spPr bwMode="auto">
          <a:xfrm rot="5400000">
            <a:off x="2043113" y="3779838"/>
            <a:ext cx="5397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10" name="Freeform 10"/>
          <p:cNvSpPr>
            <a:spLocks/>
          </p:cNvSpPr>
          <p:nvPr/>
        </p:nvSpPr>
        <p:spPr bwMode="auto">
          <a:xfrm>
            <a:off x="1682750" y="2343150"/>
            <a:ext cx="895350" cy="1144588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96" y="0"/>
              </a:cxn>
              <a:cxn ang="0">
                <a:pos x="384" y="0"/>
              </a:cxn>
              <a:cxn ang="0">
                <a:pos x="384" y="491"/>
              </a:cxn>
            </a:cxnLst>
            <a:rect l="0" t="0" r="r" b="b"/>
            <a:pathLst>
              <a:path w="384" h="491">
                <a:moveTo>
                  <a:pt x="0" y="96"/>
                </a:moveTo>
                <a:lnTo>
                  <a:pt x="96" y="0"/>
                </a:lnTo>
                <a:lnTo>
                  <a:pt x="384" y="0"/>
                </a:lnTo>
                <a:lnTo>
                  <a:pt x="384" y="491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11" name="Freeform 11"/>
          <p:cNvSpPr>
            <a:spLocks/>
          </p:cNvSpPr>
          <p:nvPr/>
        </p:nvSpPr>
        <p:spPr bwMode="auto">
          <a:xfrm flipV="1">
            <a:off x="1682750" y="2901950"/>
            <a:ext cx="895350" cy="1146175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96" y="0"/>
              </a:cxn>
              <a:cxn ang="0">
                <a:pos x="384" y="0"/>
              </a:cxn>
              <a:cxn ang="0">
                <a:pos x="384" y="491"/>
              </a:cxn>
            </a:cxnLst>
            <a:rect l="0" t="0" r="r" b="b"/>
            <a:pathLst>
              <a:path w="384" h="491">
                <a:moveTo>
                  <a:pt x="0" y="96"/>
                </a:moveTo>
                <a:lnTo>
                  <a:pt x="96" y="0"/>
                </a:lnTo>
                <a:lnTo>
                  <a:pt x="384" y="0"/>
                </a:lnTo>
                <a:lnTo>
                  <a:pt x="384" y="491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12" name="Rectangle 12"/>
          <p:cNvSpPr>
            <a:spLocks noChangeArrowheads="1"/>
          </p:cNvSpPr>
          <p:nvPr/>
        </p:nvSpPr>
        <p:spPr bwMode="auto">
          <a:xfrm>
            <a:off x="4584700" y="1712913"/>
            <a:ext cx="1546225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>
                <a:solidFill>
                  <a:srgbClr val="FF0000"/>
                </a:solidFill>
                <a:latin typeface="Chalkboard" charset="0"/>
              </a:rPr>
              <a:t>Intermediate image plane</a:t>
            </a:r>
          </a:p>
        </p:txBody>
      </p:sp>
      <p:sp>
        <p:nvSpPr>
          <p:cNvPr id="102413" name="Line 13"/>
          <p:cNvSpPr>
            <a:spLocks noChangeShapeType="1"/>
          </p:cNvSpPr>
          <p:nvPr/>
        </p:nvSpPr>
        <p:spPr bwMode="auto">
          <a:xfrm>
            <a:off x="1235075" y="3197225"/>
            <a:ext cx="443547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14" name="Line 14"/>
          <p:cNvSpPr>
            <a:spLocks noChangeShapeType="1"/>
          </p:cNvSpPr>
          <p:nvPr/>
        </p:nvSpPr>
        <p:spPr bwMode="auto">
          <a:xfrm rot="5400000">
            <a:off x="851694" y="3205957"/>
            <a:ext cx="681037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15" name="Rectangle 15"/>
          <p:cNvSpPr>
            <a:spLocks noChangeArrowheads="1"/>
          </p:cNvSpPr>
          <p:nvPr/>
        </p:nvSpPr>
        <p:spPr bwMode="auto">
          <a:xfrm>
            <a:off x="5684838" y="3140075"/>
            <a:ext cx="127000" cy="160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16" name="Line 16"/>
          <p:cNvSpPr>
            <a:spLocks noChangeShapeType="1"/>
          </p:cNvSpPr>
          <p:nvPr/>
        </p:nvSpPr>
        <p:spPr bwMode="auto">
          <a:xfrm rot="5400000" flipV="1">
            <a:off x="5242719" y="2693194"/>
            <a:ext cx="881063" cy="95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1203325" y="2879725"/>
            <a:ext cx="4508500" cy="625475"/>
            <a:chOff x="1731" y="1502"/>
            <a:chExt cx="2840" cy="434"/>
          </a:xfrm>
        </p:grpSpPr>
        <p:sp>
          <p:nvSpPr>
            <p:cNvPr id="102418" name="Freeform 18"/>
            <p:cNvSpPr>
              <a:spLocks/>
            </p:cNvSpPr>
            <p:nvPr/>
          </p:nvSpPr>
          <p:spPr bwMode="auto">
            <a:xfrm>
              <a:off x="1754" y="1502"/>
              <a:ext cx="2817" cy="215"/>
            </a:xfrm>
            <a:custGeom>
              <a:avLst/>
              <a:gdLst/>
              <a:ahLst/>
              <a:cxnLst>
                <a:cxn ang="0">
                  <a:pos x="0" y="207"/>
                </a:cxn>
                <a:cxn ang="0">
                  <a:pos x="317" y="0"/>
                </a:cxn>
                <a:cxn ang="0">
                  <a:pos x="1579" y="2"/>
                </a:cxn>
                <a:cxn ang="0">
                  <a:pos x="2817" y="215"/>
                </a:cxn>
              </a:cxnLst>
              <a:rect l="0" t="0" r="r" b="b"/>
              <a:pathLst>
                <a:path w="2817" h="215">
                  <a:moveTo>
                    <a:pt x="0" y="207"/>
                  </a:moveTo>
                  <a:lnTo>
                    <a:pt x="317" y="0"/>
                  </a:lnTo>
                  <a:lnTo>
                    <a:pt x="1579" y="2"/>
                  </a:lnTo>
                  <a:lnTo>
                    <a:pt x="2817" y="215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19" name="Freeform 19"/>
            <p:cNvSpPr>
              <a:spLocks/>
            </p:cNvSpPr>
            <p:nvPr/>
          </p:nvSpPr>
          <p:spPr bwMode="auto">
            <a:xfrm>
              <a:off x="1731" y="1709"/>
              <a:ext cx="2813" cy="22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1" y="216"/>
                </a:cxn>
                <a:cxn ang="0">
                  <a:pos x="1592" y="227"/>
                </a:cxn>
                <a:cxn ang="0">
                  <a:pos x="2813" y="8"/>
                </a:cxn>
              </a:cxnLst>
              <a:rect l="0" t="0" r="r" b="b"/>
              <a:pathLst>
                <a:path w="2813" h="227">
                  <a:moveTo>
                    <a:pt x="0" y="0"/>
                  </a:moveTo>
                  <a:lnTo>
                    <a:pt x="341" y="216"/>
                  </a:lnTo>
                  <a:lnTo>
                    <a:pt x="1592" y="227"/>
                  </a:lnTo>
                  <a:lnTo>
                    <a:pt x="2813" y="8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02420" name="Picture 2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02388" y="1828800"/>
            <a:ext cx="2741612" cy="2741613"/>
          </a:xfrm>
          <a:prstGeom prst="rect">
            <a:avLst/>
          </a:prstGeom>
          <a:noFill/>
        </p:spPr>
      </p:pic>
      <p:sp>
        <p:nvSpPr>
          <p:cNvPr id="102421" name="Rectangle 21"/>
          <p:cNvSpPr>
            <a:spLocks noChangeArrowheads="1"/>
          </p:cNvSpPr>
          <p:nvPr/>
        </p:nvSpPr>
        <p:spPr bwMode="auto">
          <a:xfrm>
            <a:off x="223838" y="2971800"/>
            <a:ext cx="91916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102422" name="Rectangle 22"/>
          <p:cNvSpPr>
            <a:spLocks noChangeArrowheads="1"/>
          </p:cNvSpPr>
          <p:nvPr/>
        </p:nvSpPr>
        <p:spPr bwMode="auto">
          <a:xfrm>
            <a:off x="1420813" y="1965325"/>
            <a:ext cx="11906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102423" name="Rectangle 23"/>
          <p:cNvSpPr>
            <a:spLocks noChangeArrowheads="1"/>
          </p:cNvSpPr>
          <p:nvPr/>
        </p:nvSpPr>
        <p:spPr bwMode="auto">
          <a:xfrm>
            <a:off x="6311900" y="814388"/>
            <a:ext cx="28321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Diffraction spot</a:t>
            </a:r>
          </a:p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on image plane</a:t>
            </a:r>
          </a:p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= </a:t>
            </a:r>
            <a:r>
              <a:rPr lang="en-US" sz="1800" b="1" i="1">
                <a:solidFill>
                  <a:srgbClr val="0000FF"/>
                </a:solidFill>
                <a:latin typeface="Chalkboard" charset="0"/>
              </a:rPr>
              <a:t>Point Spread Function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881063"/>
          </a:xfrm>
        </p:spPr>
        <p:txBody>
          <a:bodyPr/>
          <a:lstStyle/>
          <a:p>
            <a:r>
              <a:rPr lang="en-US"/>
              <a:t>Aperture and Resolution</a:t>
            </a:r>
          </a:p>
        </p:txBody>
      </p:sp>
      <p:sp>
        <p:nvSpPr>
          <p:cNvPr id="103427" name="Rectangle 3"/>
          <p:cNvSpPr>
            <a:spLocks noChangeArrowheads="1"/>
          </p:cNvSpPr>
          <p:nvPr/>
        </p:nvSpPr>
        <p:spPr bwMode="auto">
          <a:xfrm>
            <a:off x="3246438" y="1900238"/>
            <a:ext cx="11842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103428" name="Rectangle 4"/>
          <p:cNvSpPr>
            <a:spLocks noChangeArrowheads="1"/>
          </p:cNvSpPr>
          <p:nvPr/>
        </p:nvSpPr>
        <p:spPr bwMode="auto">
          <a:xfrm>
            <a:off x="854075" y="4554538"/>
            <a:ext cx="29273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halkboard" charset="0"/>
              </a:rPr>
              <a:t>Back focal plane aperture</a:t>
            </a:r>
          </a:p>
        </p:txBody>
      </p:sp>
      <p:sp>
        <p:nvSpPr>
          <p:cNvPr id="103429" name="Freeform 5"/>
          <p:cNvSpPr>
            <a:spLocks/>
          </p:cNvSpPr>
          <p:nvPr/>
        </p:nvSpPr>
        <p:spPr bwMode="auto">
          <a:xfrm rot="-10800000">
            <a:off x="1666875" y="2584450"/>
            <a:ext cx="307975" cy="12223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3430" name="Freeform 6"/>
          <p:cNvSpPr>
            <a:spLocks/>
          </p:cNvSpPr>
          <p:nvPr/>
        </p:nvSpPr>
        <p:spPr bwMode="auto">
          <a:xfrm flipV="1">
            <a:off x="3581400" y="2278063"/>
            <a:ext cx="246063" cy="185102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3431" name="Line 7"/>
          <p:cNvSpPr>
            <a:spLocks noChangeShapeType="1"/>
          </p:cNvSpPr>
          <p:nvPr/>
        </p:nvSpPr>
        <p:spPr bwMode="auto">
          <a:xfrm rot="5400000">
            <a:off x="2012950" y="4338638"/>
            <a:ext cx="612775" cy="0"/>
          </a:xfrm>
          <a:prstGeom prst="line">
            <a:avLst/>
          </a:prstGeom>
          <a:noFill/>
          <a:ln w="9525">
            <a:solidFill>
              <a:srgbClr val="0000FF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3432" name="Line 8"/>
          <p:cNvSpPr>
            <a:spLocks noChangeShapeType="1"/>
          </p:cNvSpPr>
          <p:nvPr/>
        </p:nvSpPr>
        <p:spPr bwMode="auto">
          <a:xfrm rot="5400000">
            <a:off x="2132013" y="2524125"/>
            <a:ext cx="3619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3433" name="Line 9"/>
          <p:cNvSpPr>
            <a:spLocks noChangeShapeType="1"/>
          </p:cNvSpPr>
          <p:nvPr/>
        </p:nvSpPr>
        <p:spPr bwMode="auto">
          <a:xfrm rot="5400000">
            <a:off x="2123281" y="3860007"/>
            <a:ext cx="37941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3434" name="Freeform 10"/>
          <p:cNvSpPr>
            <a:spLocks/>
          </p:cNvSpPr>
          <p:nvPr/>
        </p:nvSpPr>
        <p:spPr bwMode="auto">
          <a:xfrm>
            <a:off x="1682750" y="2343150"/>
            <a:ext cx="895350" cy="1144588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96" y="0"/>
              </a:cxn>
              <a:cxn ang="0">
                <a:pos x="384" y="0"/>
              </a:cxn>
              <a:cxn ang="0">
                <a:pos x="384" y="491"/>
              </a:cxn>
            </a:cxnLst>
            <a:rect l="0" t="0" r="r" b="b"/>
            <a:pathLst>
              <a:path w="384" h="491">
                <a:moveTo>
                  <a:pt x="0" y="96"/>
                </a:moveTo>
                <a:lnTo>
                  <a:pt x="96" y="0"/>
                </a:lnTo>
                <a:lnTo>
                  <a:pt x="384" y="0"/>
                </a:lnTo>
                <a:lnTo>
                  <a:pt x="384" y="491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3435" name="Freeform 11"/>
          <p:cNvSpPr>
            <a:spLocks/>
          </p:cNvSpPr>
          <p:nvPr/>
        </p:nvSpPr>
        <p:spPr bwMode="auto">
          <a:xfrm flipV="1">
            <a:off x="1682750" y="2901950"/>
            <a:ext cx="895350" cy="1146175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96" y="0"/>
              </a:cxn>
              <a:cxn ang="0">
                <a:pos x="384" y="0"/>
              </a:cxn>
              <a:cxn ang="0">
                <a:pos x="384" y="491"/>
              </a:cxn>
            </a:cxnLst>
            <a:rect l="0" t="0" r="r" b="b"/>
            <a:pathLst>
              <a:path w="384" h="491">
                <a:moveTo>
                  <a:pt x="0" y="96"/>
                </a:moveTo>
                <a:lnTo>
                  <a:pt x="96" y="0"/>
                </a:lnTo>
                <a:lnTo>
                  <a:pt x="384" y="0"/>
                </a:lnTo>
                <a:lnTo>
                  <a:pt x="384" y="491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3436" name="Rectangle 12"/>
          <p:cNvSpPr>
            <a:spLocks noChangeArrowheads="1"/>
          </p:cNvSpPr>
          <p:nvPr/>
        </p:nvSpPr>
        <p:spPr bwMode="auto">
          <a:xfrm>
            <a:off x="4584700" y="1712913"/>
            <a:ext cx="1546225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>
                <a:solidFill>
                  <a:srgbClr val="FF0000"/>
                </a:solidFill>
                <a:latin typeface="Chalkboard" charset="0"/>
              </a:rPr>
              <a:t>Intermediate image plane</a:t>
            </a:r>
          </a:p>
        </p:txBody>
      </p:sp>
      <p:sp>
        <p:nvSpPr>
          <p:cNvPr id="103437" name="Line 13"/>
          <p:cNvSpPr>
            <a:spLocks noChangeShapeType="1"/>
          </p:cNvSpPr>
          <p:nvPr/>
        </p:nvSpPr>
        <p:spPr bwMode="auto">
          <a:xfrm>
            <a:off x="1235075" y="3197225"/>
            <a:ext cx="443547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3438" name="Line 14"/>
          <p:cNvSpPr>
            <a:spLocks noChangeShapeType="1"/>
          </p:cNvSpPr>
          <p:nvPr/>
        </p:nvSpPr>
        <p:spPr bwMode="auto">
          <a:xfrm rot="5400000">
            <a:off x="851694" y="3205957"/>
            <a:ext cx="681037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3439" name="Rectangle 15"/>
          <p:cNvSpPr>
            <a:spLocks noChangeArrowheads="1"/>
          </p:cNvSpPr>
          <p:nvPr/>
        </p:nvSpPr>
        <p:spPr bwMode="auto">
          <a:xfrm>
            <a:off x="5684838" y="3140075"/>
            <a:ext cx="127000" cy="160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3440" name="Line 16"/>
          <p:cNvSpPr>
            <a:spLocks noChangeShapeType="1"/>
          </p:cNvSpPr>
          <p:nvPr/>
        </p:nvSpPr>
        <p:spPr bwMode="auto">
          <a:xfrm rot="5400000" flipV="1">
            <a:off x="5242719" y="2693194"/>
            <a:ext cx="881063" cy="95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1200150" y="2733675"/>
            <a:ext cx="4508500" cy="923925"/>
            <a:chOff x="1731" y="1502"/>
            <a:chExt cx="2840" cy="434"/>
          </a:xfrm>
        </p:grpSpPr>
        <p:sp>
          <p:nvSpPr>
            <p:cNvPr id="103442" name="Freeform 18"/>
            <p:cNvSpPr>
              <a:spLocks/>
            </p:cNvSpPr>
            <p:nvPr/>
          </p:nvSpPr>
          <p:spPr bwMode="auto">
            <a:xfrm>
              <a:off x="1754" y="1502"/>
              <a:ext cx="2817" cy="215"/>
            </a:xfrm>
            <a:custGeom>
              <a:avLst/>
              <a:gdLst/>
              <a:ahLst/>
              <a:cxnLst>
                <a:cxn ang="0">
                  <a:pos x="0" y="207"/>
                </a:cxn>
                <a:cxn ang="0">
                  <a:pos x="317" y="0"/>
                </a:cxn>
                <a:cxn ang="0">
                  <a:pos x="1579" y="2"/>
                </a:cxn>
                <a:cxn ang="0">
                  <a:pos x="2817" y="215"/>
                </a:cxn>
              </a:cxnLst>
              <a:rect l="0" t="0" r="r" b="b"/>
              <a:pathLst>
                <a:path w="2817" h="215">
                  <a:moveTo>
                    <a:pt x="0" y="207"/>
                  </a:moveTo>
                  <a:lnTo>
                    <a:pt x="317" y="0"/>
                  </a:lnTo>
                  <a:lnTo>
                    <a:pt x="1579" y="2"/>
                  </a:lnTo>
                  <a:lnTo>
                    <a:pt x="2817" y="215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43" name="Freeform 19"/>
            <p:cNvSpPr>
              <a:spLocks/>
            </p:cNvSpPr>
            <p:nvPr/>
          </p:nvSpPr>
          <p:spPr bwMode="auto">
            <a:xfrm>
              <a:off x="1731" y="1709"/>
              <a:ext cx="2813" cy="22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1" y="216"/>
                </a:cxn>
                <a:cxn ang="0">
                  <a:pos x="1592" y="227"/>
                </a:cxn>
                <a:cxn ang="0">
                  <a:pos x="2813" y="8"/>
                </a:cxn>
              </a:cxnLst>
              <a:rect l="0" t="0" r="r" b="b"/>
              <a:pathLst>
                <a:path w="2813" h="227">
                  <a:moveTo>
                    <a:pt x="0" y="0"/>
                  </a:moveTo>
                  <a:lnTo>
                    <a:pt x="341" y="216"/>
                  </a:lnTo>
                  <a:lnTo>
                    <a:pt x="1592" y="227"/>
                  </a:lnTo>
                  <a:lnTo>
                    <a:pt x="2813" y="8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03444" name="Picture 2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02388" y="1828800"/>
            <a:ext cx="2741612" cy="2741613"/>
          </a:xfrm>
          <a:prstGeom prst="rect">
            <a:avLst/>
          </a:prstGeom>
          <a:noFill/>
        </p:spPr>
      </p:pic>
      <p:sp>
        <p:nvSpPr>
          <p:cNvPr id="103445" name="Rectangle 21"/>
          <p:cNvSpPr>
            <a:spLocks noChangeArrowheads="1"/>
          </p:cNvSpPr>
          <p:nvPr/>
        </p:nvSpPr>
        <p:spPr bwMode="auto">
          <a:xfrm>
            <a:off x="223838" y="2971800"/>
            <a:ext cx="91916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103446" name="Rectangle 22"/>
          <p:cNvSpPr>
            <a:spLocks noChangeArrowheads="1"/>
          </p:cNvSpPr>
          <p:nvPr/>
        </p:nvSpPr>
        <p:spPr bwMode="auto">
          <a:xfrm>
            <a:off x="1420813" y="1965325"/>
            <a:ext cx="11906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103447" name="Rectangle 23"/>
          <p:cNvSpPr>
            <a:spLocks noChangeArrowheads="1"/>
          </p:cNvSpPr>
          <p:nvPr/>
        </p:nvSpPr>
        <p:spPr bwMode="auto">
          <a:xfrm>
            <a:off x="6311900" y="814388"/>
            <a:ext cx="28321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Diffraction spot</a:t>
            </a:r>
          </a:p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on image plane</a:t>
            </a:r>
          </a:p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= </a:t>
            </a:r>
            <a:r>
              <a:rPr lang="en-US" sz="1800" b="1" i="1">
                <a:solidFill>
                  <a:srgbClr val="0000FF"/>
                </a:solidFill>
                <a:latin typeface="Chalkboard" charset="0"/>
              </a:rPr>
              <a:t>Point Spread Function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881063"/>
          </a:xfrm>
        </p:spPr>
        <p:txBody>
          <a:bodyPr/>
          <a:lstStyle/>
          <a:p>
            <a:r>
              <a:rPr lang="en-US"/>
              <a:t>Aperture and Resolution</a:t>
            </a:r>
          </a:p>
        </p:txBody>
      </p:sp>
      <p:sp>
        <p:nvSpPr>
          <p:cNvPr id="71683" name="Rectangle 3"/>
          <p:cNvSpPr>
            <a:spLocks noChangeArrowheads="1"/>
          </p:cNvSpPr>
          <p:nvPr/>
        </p:nvSpPr>
        <p:spPr bwMode="auto">
          <a:xfrm>
            <a:off x="838200" y="5334000"/>
            <a:ext cx="51149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169863" indent="-169863">
              <a:buFontTx/>
              <a:buChar char="•"/>
            </a:pPr>
            <a:r>
              <a:rPr lang="en-US" sz="1800">
                <a:latin typeface="Chalkboard" charset="0"/>
              </a:rPr>
              <a:t>Image resolution improves with aperture size</a:t>
            </a:r>
          </a:p>
        </p:txBody>
      </p:sp>
      <p:sp>
        <p:nvSpPr>
          <p:cNvPr id="71684" name="Rectangle 4"/>
          <p:cNvSpPr>
            <a:spLocks noChangeArrowheads="1"/>
          </p:cNvSpPr>
          <p:nvPr/>
        </p:nvSpPr>
        <p:spPr bwMode="auto">
          <a:xfrm>
            <a:off x="223838" y="2971800"/>
            <a:ext cx="91916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71685" name="Rectangle 5"/>
          <p:cNvSpPr>
            <a:spLocks noChangeArrowheads="1"/>
          </p:cNvSpPr>
          <p:nvPr/>
        </p:nvSpPr>
        <p:spPr bwMode="auto">
          <a:xfrm>
            <a:off x="1420813" y="1965325"/>
            <a:ext cx="11906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71686" name="Rectangle 6"/>
          <p:cNvSpPr>
            <a:spLocks noChangeArrowheads="1"/>
          </p:cNvSpPr>
          <p:nvPr/>
        </p:nvSpPr>
        <p:spPr bwMode="auto">
          <a:xfrm>
            <a:off x="3246438" y="1900238"/>
            <a:ext cx="11842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71687" name="Rectangle 7"/>
          <p:cNvSpPr>
            <a:spLocks noChangeArrowheads="1"/>
          </p:cNvSpPr>
          <p:nvPr/>
        </p:nvSpPr>
        <p:spPr bwMode="auto">
          <a:xfrm>
            <a:off x="854075" y="4554538"/>
            <a:ext cx="29273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halkboard" charset="0"/>
              </a:rPr>
              <a:t>Back focal plane aperture</a:t>
            </a:r>
          </a:p>
        </p:txBody>
      </p:sp>
      <p:sp>
        <p:nvSpPr>
          <p:cNvPr id="71688" name="Freeform 8"/>
          <p:cNvSpPr>
            <a:spLocks/>
          </p:cNvSpPr>
          <p:nvPr/>
        </p:nvSpPr>
        <p:spPr bwMode="auto">
          <a:xfrm rot="-10800000">
            <a:off x="1666875" y="2584450"/>
            <a:ext cx="307975" cy="12223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689" name="Freeform 9"/>
          <p:cNvSpPr>
            <a:spLocks/>
          </p:cNvSpPr>
          <p:nvPr/>
        </p:nvSpPr>
        <p:spPr bwMode="auto">
          <a:xfrm flipV="1">
            <a:off x="3581400" y="2278063"/>
            <a:ext cx="246063" cy="185102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1193800" y="2593975"/>
            <a:ext cx="4508500" cy="1216025"/>
            <a:chOff x="1731" y="1502"/>
            <a:chExt cx="2840" cy="434"/>
          </a:xfrm>
        </p:grpSpPr>
        <p:sp>
          <p:nvSpPr>
            <p:cNvPr id="71691" name="Freeform 11"/>
            <p:cNvSpPr>
              <a:spLocks/>
            </p:cNvSpPr>
            <p:nvPr/>
          </p:nvSpPr>
          <p:spPr bwMode="auto">
            <a:xfrm>
              <a:off x="1754" y="1502"/>
              <a:ext cx="2817" cy="215"/>
            </a:xfrm>
            <a:custGeom>
              <a:avLst/>
              <a:gdLst/>
              <a:ahLst/>
              <a:cxnLst>
                <a:cxn ang="0">
                  <a:pos x="0" y="207"/>
                </a:cxn>
                <a:cxn ang="0">
                  <a:pos x="317" y="0"/>
                </a:cxn>
                <a:cxn ang="0">
                  <a:pos x="1579" y="2"/>
                </a:cxn>
                <a:cxn ang="0">
                  <a:pos x="2817" y="215"/>
                </a:cxn>
              </a:cxnLst>
              <a:rect l="0" t="0" r="r" b="b"/>
              <a:pathLst>
                <a:path w="2817" h="215">
                  <a:moveTo>
                    <a:pt x="0" y="207"/>
                  </a:moveTo>
                  <a:lnTo>
                    <a:pt x="317" y="0"/>
                  </a:lnTo>
                  <a:lnTo>
                    <a:pt x="1579" y="2"/>
                  </a:lnTo>
                  <a:lnTo>
                    <a:pt x="2817" y="215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692" name="Freeform 12"/>
            <p:cNvSpPr>
              <a:spLocks/>
            </p:cNvSpPr>
            <p:nvPr/>
          </p:nvSpPr>
          <p:spPr bwMode="auto">
            <a:xfrm>
              <a:off x="1731" y="1709"/>
              <a:ext cx="2813" cy="22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1" y="216"/>
                </a:cxn>
                <a:cxn ang="0">
                  <a:pos x="1592" y="227"/>
                </a:cxn>
                <a:cxn ang="0">
                  <a:pos x="2813" y="8"/>
                </a:cxn>
              </a:cxnLst>
              <a:rect l="0" t="0" r="r" b="b"/>
              <a:pathLst>
                <a:path w="2813" h="227">
                  <a:moveTo>
                    <a:pt x="0" y="0"/>
                  </a:moveTo>
                  <a:lnTo>
                    <a:pt x="341" y="216"/>
                  </a:lnTo>
                  <a:lnTo>
                    <a:pt x="1592" y="227"/>
                  </a:lnTo>
                  <a:lnTo>
                    <a:pt x="2813" y="8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1693" name="Line 13"/>
          <p:cNvSpPr>
            <a:spLocks noChangeShapeType="1"/>
          </p:cNvSpPr>
          <p:nvPr/>
        </p:nvSpPr>
        <p:spPr bwMode="auto">
          <a:xfrm rot="5400000">
            <a:off x="2012950" y="4338638"/>
            <a:ext cx="612775" cy="0"/>
          </a:xfrm>
          <a:prstGeom prst="line">
            <a:avLst/>
          </a:prstGeom>
          <a:noFill/>
          <a:ln w="9525">
            <a:solidFill>
              <a:srgbClr val="0000FF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694" name="Line 14"/>
          <p:cNvSpPr>
            <a:spLocks noChangeShapeType="1"/>
          </p:cNvSpPr>
          <p:nvPr/>
        </p:nvSpPr>
        <p:spPr bwMode="auto">
          <a:xfrm rot="5400000">
            <a:off x="2195513" y="2460625"/>
            <a:ext cx="2349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695" name="Line 15"/>
          <p:cNvSpPr>
            <a:spLocks noChangeShapeType="1"/>
          </p:cNvSpPr>
          <p:nvPr/>
        </p:nvSpPr>
        <p:spPr bwMode="auto">
          <a:xfrm rot="5400000">
            <a:off x="2186781" y="3923507"/>
            <a:ext cx="25241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696" name="Freeform 16"/>
          <p:cNvSpPr>
            <a:spLocks/>
          </p:cNvSpPr>
          <p:nvPr/>
        </p:nvSpPr>
        <p:spPr bwMode="auto">
          <a:xfrm>
            <a:off x="1682750" y="2343150"/>
            <a:ext cx="895350" cy="1144588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96" y="0"/>
              </a:cxn>
              <a:cxn ang="0">
                <a:pos x="384" y="0"/>
              </a:cxn>
              <a:cxn ang="0">
                <a:pos x="384" y="491"/>
              </a:cxn>
            </a:cxnLst>
            <a:rect l="0" t="0" r="r" b="b"/>
            <a:pathLst>
              <a:path w="384" h="491">
                <a:moveTo>
                  <a:pt x="0" y="96"/>
                </a:moveTo>
                <a:lnTo>
                  <a:pt x="96" y="0"/>
                </a:lnTo>
                <a:lnTo>
                  <a:pt x="384" y="0"/>
                </a:lnTo>
                <a:lnTo>
                  <a:pt x="384" y="491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697" name="Freeform 17"/>
          <p:cNvSpPr>
            <a:spLocks/>
          </p:cNvSpPr>
          <p:nvPr/>
        </p:nvSpPr>
        <p:spPr bwMode="auto">
          <a:xfrm flipV="1">
            <a:off x="1682750" y="2901950"/>
            <a:ext cx="895350" cy="1146175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96" y="0"/>
              </a:cxn>
              <a:cxn ang="0">
                <a:pos x="384" y="0"/>
              </a:cxn>
              <a:cxn ang="0">
                <a:pos x="384" y="491"/>
              </a:cxn>
            </a:cxnLst>
            <a:rect l="0" t="0" r="r" b="b"/>
            <a:pathLst>
              <a:path w="384" h="491">
                <a:moveTo>
                  <a:pt x="0" y="96"/>
                </a:moveTo>
                <a:lnTo>
                  <a:pt x="96" y="0"/>
                </a:lnTo>
                <a:lnTo>
                  <a:pt x="384" y="0"/>
                </a:lnTo>
                <a:lnTo>
                  <a:pt x="384" y="491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698" name="Rectangle 18"/>
          <p:cNvSpPr>
            <a:spLocks noChangeArrowheads="1"/>
          </p:cNvSpPr>
          <p:nvPr/>
        </p:nvSpPr>
        <p:spPr bwMode="auto">
          <a:xfrm>
            <a:off x="4584700" y="1712913"/>
            <a:ext cx="1546225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>
                <a:solidFill>
                  <a:srgbClr val="FF0000"/>
                </a:solidFill>
                <a:latin typeface="Chalkboard" charset="0"/>
              </a:rPr>
              <a:t>Intermediate image plane</a:t>
            </a:r>
          </a:p>
        </p:txBody>
      </p:sp>
      <p:sp>
        <p:nvSpPr>
          <p:cNvPr id="71700" name="Line 20"/>
          <p:cNvSpPr>
            <a:spLocks noChangeShapeType="1"/>
          </p:cNvSpPr>
          <p:nvPr/>
        </p:nvSpPr>
        <p:spPr bwMode="auto">
          <a:xfrm>
            <a:off x="1235075" y="3197225"/>
            <a:ext cx="443547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01" name="Line 21"/>
          <p:cNvSpPr>
            <a:spLocks noChangeShapeType="1"/>
          </p:cNvSpPr>
          <p:nvPr/>
        </p:nvSpPr>
        <p:spPr bwMode="auto">
          <a:xfrm rot="5400000">
            <a:off x="851694" y="3205957"/>
            <a:ext cx="681037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02" name="Rectangle 22"/>
          <p:cNvSpPr>
            <a:spLocks noChangeArrowheads="1"/>
          </p:cNvSpPr>
          <p:nvPr/>
        </p:nvSpPr>
        <p:spPr bwMode="auto">
          <a:xfrm>
            <a:off x="5684838" y="3140075"/>
            <a:ext cx="127000" cy="160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03" name="Line 23"/>
          <p:cNvSpPr>
            <a:spLocks noChangeShapeType="1"/>
          </p:cNvSpPr>
          <p:nvPr/>
        </p:nvSpPr>
        <p:spPr bwMode="auto">
          <a:xfrm rot="5400000" flipV="1">
            <a:off x="5242719" y="2693194"/>
            <a:ext cx="881063" cy="95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71716" name="Picture 3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00800" y="1828800"/>
            <a:ext cx="2741613" cy="2741613"/>
          </a:xfrm>
          <a:prstGeom prst="rect">
            <a:avLst/>
          </a:prstGeom>
          <a:noFill/>
        </p:spPr>
      </p:pic>
      <p:sp>
        <p:nvSpPr>
          <p:cNvPr id="71717" name="Rectangle 37"/>
          <p:cNvSpPr>
            <a:spLocks noChangeArrowheads="1"/>
          </p:cNvSpPr>
          <p:nvPr/>
        </p:nvSpPr>
        <p:spPr bwMode="auto">
          <a:xfrm>
            <a:off x="6781800" y="838200"/>
            <a:ext cx="1839913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Diffraction spot</a:t>
            </a:r>
          </a:p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on image plane</a:t>
            </a:r>
          </a:p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(resolution)</a:t>
            </a:r>
          </a:p>
        </p:txBody>
      </p:sp>
      <p:sp>
        <p:nvSpPr>
          <p:cNvPr id="71718" name="Arc 38"/>
          <p:cNvSpPr>
            <a:spLocks/>
          </p:cNvSpPr>
          <p:nvPr/>
        </p:nvSpPr>
        <p:spPr bwMode="auto">
          <a:xfrm>
            <a:off x="1219200" y="3052763"/>
            <a:ext cx="195263" cy="149225"/>
          </a:xfrm>
          <a:custGeom>
            <a:avLst/>
            <a:gdLst>
              <a:gd name="G0" fmla="+- 0 0 0"/>
              <a:gd name="G1" fmla="+- 16530 0 0"/>
              <a:gd name="G2" fmla="+- 21600 0 0"/>
              <a:gd name="T0" fmla="*/ 13903 w 21600"/>
              <a:gd name="T1" fmla="*/ 0 h 16530"/>
              <a:gd name="T2" fmla="*/ 21600 w 21600"/>
              <a:gd name="T3" fmla="*/ 16530 h 16530"/>
              <a:gd name="T4" fmla="*/ 0 w 21600"/>
              <a:gd name="T5" fmla="*/ 16530 h 16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6530" fill="none" extrusionOk="0">
                <a:moveTo>
                  <a:pt x="13903" y="-1"/>
                </a:moveTo>
                <a:cubicBezTo>
                  <a:pt x="18782" y="4103"/>
                  <a:pt x="21600" y="10153"/>
                  <a:pt x="21600" y="16530"/>
                </a:cubicBezTo>
              </a:path>
              <a:path w="21600" h="16530" stroke="0" extrusionOk="0">
                <a:moveTo>
                  <a:pt x="13903" y="-1"/>
                </a:moveTo>
                <a:cubicBezTo>
                  <a:pt x="18782" y="4103"/>
                  <a:pt x="21600" y="10153"/>
                  <a:pt x="21600" y="16530"/>
                </a:cubicBezTo>
                <a:lnTo>
                  <a:pt x="0" y="1653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19" name="Rectangle 39"/>
          <p:cNvSpPr>
            <a:spLocks noChangeArrowheads="1"/>
          </p:cNvSpPr>
          <p:nvPr/>
        </p:nvSpPr>
        <p:spPr bwMode="auto">
          <a:xfrm>
            <a:off x="1357313" y="2859088"/>
            <a:ext cx="32861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  <a:sym typeface="Symbol" pitchFamily="18" charset="2"/>
              </a:rPr>
              <a:t></a:t>
            </a:r>
            <a:endParaRPr lang="en-US" sz="1800">
              <a:solidFill>
                <a:schemeClr val="tx2"/>
              </a:solidFill>
              <a:latin typeface="Chalkboard" charset="0"/>
            </a:endParaRPr>
          </a:p>
        </p:txBody>
      </p:sp>
      <p:grpSp>
        <p:nvGrpSpPr>
          <p:cNvPr id="3" name="Group 47"/>
          <p:cNvGrpSpPr>
            <a:grpSpLocks/>
          </p:cNvGrpSpPr>
          <p:nvPr/>
        </p:nvGrpSpPr>
        <p:grpSpPr bwMode="auto">
          <a:xfrm>
            <a:off x="1095375" y="5330825"/>
            <a:ext cx="7318375" cy="1176338"/>
            <a:chOff x="690" y="3358"/>
            <a:chExt cx="4610" cy="741"/>
          </a:xfrm>
        </p:grpSpPr>
        <p:sp>
          <p:nvSpPr>
            <p:cNvPr id="71699" name="Rectangle 19"/>
            <p:cNvSpPr>
              <a:spLocks noChangeArrowheads="1"/>
            </p:cNvSpPr>
            <p:nvPr/>
          </p:nvSpPr>
          <p:spPr bwMode="auto">
            <a:xfrm>
              <a:off x="3608" y="3358"/>
              <a:ext cx="169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169863" indent="-169863"/>
              <a:r>
                <a:rPr lang="en-US" sz="1800">
                  <a:latin typeface="Chalkboard" charset="0"/>
                </a:rPr>
                <a:t>Numerical Aperture (NA)</a:t>
              </a:r>
              <a:endParaRPr lang="en-US" sz="1800">
                <a:solidFill>
                  <a:schemeClr val="tx2"/>
                </a:solidFill>
                <a:latin typeface="Chalkboard" charset="0"/>
                <a:sym typeface="Symbol" pitchFamily="18" charset="2"/>
              </a:endParaRPr>
            </a:p>
          </p:txBody>
        </p:sp>
        <p:sp>
          <p:nvSpPr>
            <p:cNvPr id="71721" name="AutoShape 41"/>
            <p:cNvSpPr>
              <a:spLocks noChangeArrowheads="1"/>
            </p:cNvSpPr>
            <p:nvPr/>
          </p:nvSpPr>
          <p:spPr bwMode="auto">
            <a:xfrm>
              <a:off x="690" y="3733"/>
              <a:ext cx="1292" cy="320"/>
            </a:xfrm>
            <a:prstGeom prst="roundRect">
              <a:avLst>
                <a:gd name="adj" fmla="val 16667"/>
              </a:avLst>
            </a:prstGeom>
            <a:solidFill>
              <a:srgbClr val="E8FA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169863" indent="-169863"/>
              <a:r>
                <a:rPr lang="en-US">
                  <a:latin typeface="Helvetica Neue" charset="0"/>
                </a:rPr>
                <a:t>NA = n sin(</a:t>
              </a:r>
              <a:r>
                <a:rPr lang="en-US">
                  <a:solidFill>
                    <a:schemeClr val="tx2"/>
                  </a:solidFill>
                  <a:latin typeface="Helvetica Neue" charset="0"/>
                  <a:sym typeface="Symbol" pitchFamily="18" charset="2"/>
                </a:rPr>
                <a:t></a:t>
              </a:r>
              <a:r>
                <a:rPr lang="en-US">
                  <a:latin typeface="Helvetica Neue" charset="0"/>
                </a:rPr>
                <a:t>)</a:t>
              </a:r>
            </a:p>
          </p:txBody>
        </p:sp>
        <p:sp>
          <p:nvSpPr>
            <p:cNvPr id="71722" name="Line 42"/>
            <p:cNvSpPr>
              <a:spLocks noChangeShapeType="1"/>
            </p:cNvSpPr>
            <p:nvPr/>
          </p:nvSpPr>
          <p:spPr bwMode="auto">
            <a:xfrm>
              <a:off x="2742" y="3489"/>
              <a:ext cx="805" cy="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24" name="Rectangle 44"/>
            <p:cNvSpPr>
              <a:spLocks noChangeArrowheads="1"/>
            </p:cNvSpPr>
            <p:nvPr/>
          </p:nvSpPr>
          <p:spPr bwMode="auto">
            <a:xfrm>
              <a:off x="2800" y="3657"/>
              <a:ext cx="2207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 typeface="Symbol" pitchFamily="18" charset="2"/>
                <a:buChar char="a"/>
              </a:pPr>
              <a:r>
                <a:rPr lang="en-US" sz="2000">
                  <a:latin typeface="Chalkboard" charset="0"/>
                </a:rPr>
                <a:t> = light gathering angle</a:t>
              </a:r>
            </a:p>
            <a:p>
              <a:pPr>
                <a:buFont typeface="Symbol" pitchFamily="18" charset="2"/>
                <a:buNone/>
              </a:pPr>
              <a:r>
                <a:rPr lang="en-US" sz="2000">
                  <a:latin typeface="Chalkboard" charset="0"/>
                </a:rPr>
                <a:t>n = refractive index of sample</a:t>
              </a:r>
            </a:p>
          </p:txBody>
        </p:sp>
        <p:sp>
          <p:nvSpPr>
            <p:cNvPr id="71725" name="Rectangle 45"/>
            <p:cNvSpPr>
              <a:spLocks noChangeArrowheads="1"/>
            </p:cNvSpPr>
            <p:nvPr/>
          </p:nvSpPr>
          <p:spPr bwMode="auto">
            <a:xfrm>
              <a:off x="2149" y="3764"/>
              <a:ext cx="59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 typeface="Symbol" pitchFamily="18" charset="2"/>
                <a:buNone/>
              </a:pPr>
              <a:r>
                <a:rPr lang="en-US" sz="2000">
                  <a:latin typeface="Chalkboard" charset="0"/>
                </a:rPr>
                <a:t>where: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566738" y="0"/>
            <a:ext cx="7772400" cy="584200"/>
          </a:xfrm>
        </p:spPr>
        <p:txBody>
          <a:bodyPr>
            <a:normAutofit/>
          </a:bodyPr>
          <a:lstStyle/>
          <a:p>
            <a:r>
              <a:rPr lang="en-US"/>
              <a:t>Numerical Aperture</a:t>
            </a:r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5416550" y="1003300"/>
            <a:ext cx="1116013" cy="957263"/>
            <a:chOff x="1679" y="835"/>
            <a:chExt cx="650" cy="558"/>
          </a:xfrm>
        </p:grpSpPr>
        <p:grpSp>
          <p:nvGrpSpPr>
            <p:cNvPr id="3" name="Group 24"/>
            <p:cNvGrpSpPr>
              <a:grpSpLocks/>
            </p:cNvGrpSpPr>
            <p:nvPr/>
          </p:nvGrpSpPr>
          <p:grpSpPr bwMode="auto">
            <a:xfrm>
              <a:off x="1721" y="1239"/>
              <a:ext cx="569" cy="91"/>
              <a:chOff x="354" y="1649"/>
              <a:chExt cx="780" cy="1929"/>
            </a:xfrm>
          </p:grpSpPr>
          <p:sp>
            <p:nvSpPr>
              <p:cNvPr id="75796" name="Freeform 20"/>
              <p:cNvSpPr>
                <a:spLocks/>
              </p:cNvSpPr>
              <p:nvPr/>
            </p:nvSpPr>
            <p:spPr bwMode="auto">
              <a:xfrm>
                <a:off x="742" y="1649"/>
                <a:ext cx="392" cy="192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80" y="0"/>
                  </a:cxn>
                  <a:cxn ang="0">
                    <a:pos x="0" y="1856"/>
                  </a:cxn>
                  <a:cxn ang="0">
                    <a:pos x="0" y="0"/>
                  </a:cxn>
                </a:cxnLst>
                <a:rect l="0" t="0" r="r" b="b"/>
                <a:pathLst>
                  <a:path w="580" h="1856">
                    <a:moveTo>
                      <a:pt x="0" y="0"/>
                    </a:moveTo>
                    <a:lnTo>
                      <a:pt x="580" y="0"/>
                    </a:lnTo>
                    <a:lnTo>
                      <a:pt x="0" y="18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9CD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797" name="Freeform 21"/>
              <p:cNvSpPr>
                <a:spLocks/>
              </p:cNvSpPr>
              <p:nvPr/>
            </p:nvSpPr>
            <p:spPr bwMode="auto">
              <a:xfrm flipH="1">
                <a:off x="354" y="1649"/>
                <a:ext cx="392" cy="192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80" y="0"/>
                  </a:cxn>
                  <a:cxn ang="0">
                    <a:pos x="0" y="1856"/>
                  </a:cxn>
                  <a:cxn ang="0">
                    <a:pos x="0" y="0"/>
                  </a:cxn>
                </a:cxnLst>
                <a:rect l="0" t="0" r="r" b="b"/>
                <a:pathLst>
                  <a:path w="580" h="1856">
                    <a:moveTo>
                      <a:pt x="0" y="0"/>
                    </a:moveTo>
                    <a:lnTo>
                      <a:pt x="580" y="0"/>
                    </a:lnTo>
                    <a:lnTo>
                      <a:pt x="0" y="18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9CD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5798" name="Arc 22"/>
            <p:cNvSpPr>
              <a:spLocks/>
            </p:cNvSpPr>
            <p:nvPr/>
          </p:nvSpPr>
          <p:spPr bwMode="auto">
            <a:xfrm>
              <a:off x="2011" y="1271"/>
              <a:ext cx="72" cy="9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17226"/>
                <a:gd name="T1" fmla="*/ 0 h 21600"/>
                <a:gd name="T2" fmla="*/ 17226 w 17226"/>
                <a:gd name="T3" fmla="*/ 8570 h 21600"/>
                <a:gd name="T4" fmla="*/ 0 w 17226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226" h="21600" fill="none" extrusionOk="0">
                  <a:moveTo>
                    <a:pt x="-1" y="0"/>
                  </a:moveTo>
                  <a:cubicBezTo>
                    <a:pt x="6767" y="0"/>
                    <a:pt x="13144" y="3171"/>
                    <a:pt x="17226" y="8569"/>
                  </a:cubicBezTo>
                </a:path>
                <a:path w="17226" h="21600" stroke="0" extrusionOk="0">
                  <a:moveTo>
                    <a:pt x="-1" y="0"/>
                  </a:moveTo>
                  <a:cubicBezTo>
                    <a:pt x="6767" y="0"/>
                    <a:pt x="13144" y="3171"/>
                    <a:pt x="17226" y="8569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5789" name="Picture 1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79" y="878"/>
              <a:ext cx="650" cy="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5799" name="Line 23"/>
            <p:cNvSpPr>
              <a:spLocks noChangeShapeType="1"/>
            </p:cNvSpPr>
            <p:nvPr/>
          </p:nvSpPr>
          <p:spPr bwMode="auto">
            <a:xfrm>
              <a:off x="2005" y="835"/>
              <a:ext cx="0" cy="55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1762125" y="1019175"/>
            <a:ext cx="2025650" cy="5516563"/>
            <a:chOff x="177" y="845"/>
            <a:chExt cx="1180" cy="3214"/>
          </a:xfrm>
        </p:grpSpPr>
        <p:sp>
          <p:nvSpPr>
            <p:cNvPr id="75790" name="Freeform 14"/>
            <p:cNvSpPr>
              <a:spLocks/>
            </p:cNvSpPr>
            <p:nvPr/>
          </p:nvSpPr>
          <p:spPr bwMode="auto">
            <a:xfrm>
              <a:off x="761" y="1242"/>
              <a:ext cx="564" cy="27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80" y="0"/>
                </a:cxn>
                <a:cxn ang="0">
                  <a:pos x="0" y="1856"/>
                </a:cxn>
                <a:cxn ang="0">
                  <a:pos x="0" y="0"/>
                </a:cxn>
              </a:cxnLst>
              <a:rect l="0" t="0" r="r" b="b"/>
              <a:pathLst>
                <a:path w="580" h="1856">
                  <a:moveTo>
                    <a:pt x="0" y="0"/>
                  </a:moveTo>
                  <a:lnTo>
                    <a:pt x="580" y="0"/>
                  </a:lnTo>
                  <a:lnTo>
                    <a:pt x="0" y="18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9CD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2" name="Freeform 16"/>
            <p:cNvSpPr>
              <a:spLocks/>
            </p:cNvSpPr>
            <p:nvPr/>
          </p:nvSpPr>
          <p:spPr bwMode="auto">
            <a:xfrm flipH="1">
              <a:off x="203" y="1242"/>
              <a:ext cx="564" cy="27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80" y="0"/>
                </a:cxn>
                <a:cxn ang="0">
                  <a:pos x="0" y="1856"/>
                </a:cxn>
                <a:cxn ang="0">
                  <a:pos x="0" y="0"/>
                </a:cxn>
              </a:cxnLst>
              <a:rect l="0" t="0" r="r" b="b"/>
              <a:pathLst>
                <a:path w="580" h="1856">
                  <a:moveTo>
                    <a:pt x="0" y="0"/>
                  </a:moveTo>
                  <a:lnTo>
                    <a:pt x="580" y="0"/>
                  </a:lnTo>
                  <a:lnTo>
                    <a:pt x="0" y="18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9CD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3" name="Arc 17"/>
            <p:cNvSpPr>
              <a:spLocks/>
            </p:cNvSpPr>
            <p:nvPr/>
          </p:nvSpPr>
          <p:spPr bwMode="auto">
            <a:xfrm>
              <a:off x="758" y="3043"/>
              <a:ext cx="193" cy="961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4334"/>
                <a:gd name="T1" fmla="*/ 0 h 21600"/>
                <a:gd name="T2" fmla="*/ 4334 w 4334"/>
                <a:gd name="T3" fmla="*/ 440 h 21600"/>
                <a:gd name="T4" fmla="*/ 0 w 4334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34" h="21600" fill="none" extrusionOk="0">
                  <a:moveTo>
                    <a:pt x="-1" y="0"/>
                  </a:moveTo>
                  <a:cubicBezTo>
                    <a:pt x="1455" y="0"/>
                    <a:pt x="2907" y="147"/>
                    <a:pt x="4334" y="439"/>
                  </a:cubicBezTo>
                </a:path>
                <a:path w="4334" h="21600" stroke="0" extrusionOk="0">
                  <a:moveTo>
                    <a:pt x="-1" y="0"/>
                  </a:moveTo>
                  <a:cubicBezTo>
                    <a:pt x="1455" y="0"/>
                    <a:pt x="2907" y="147"/>
                    <a:pt x="4334" y="439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5788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77" y="887"/>
              <a:ext cx="1180" cy="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5794" name="Line 18"/>
            <p:cNvSpPr>
              <a:spLocks noChangeShapeType="1"/>
            </p:cNvSpPr>
            <p:nvPr/>
          </p:nvSpPr>
          <p:spPr bwMode="auto">
            <a:xfrm>
              <a:off x="764" y="845"/>
              <a:ext cx="0" cy="321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5803" name="Rectangle 27"/>
          <p:cNvSpPr>
            <a:spLocks noChangeArrowheads="1"/>
          </p:cNvSpPr>
          <p:nvPr/>
        </p:nvSpPr>
        <p:spPr bwMode="auto">
          <a:xfrm>
            <a:off x="3175000" y="4583113"/>
            <a:ext cx="14747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Helvetica Neue" charset="0"/>
                <a:sym typeface="Symbol" pitchFamily="18" charset="2"/>
              </a:rPr>
              <a:t>4X / 0.20 NA</a:t>
            </a:r>
          </a:p>
          <a:p>
            <a:r>
              <a:rPr lang="en-US" sz="1800">
                <a:solidFill>
                  <a:schemeClr val="tx2"/>
                </a:solidFill>
                <a:latin typeface="Helvetica Neue" charset="0"/>
                <a:sym typeface="Symbol" pitchFamily="18" charset="2"/>
              </a:rPr>
              <a:t> = 11.5°</a:t>
            </a:r>
          </a:p>
        </p:txBody>
      </p:sp>
      <p:sp>
        <p:nvSpPr>
          <p:cNvPr id="75804" name="Rectangle 28"/>
          <p:cNvSpPr>
            <a:spLocks noChangeArrowheads="1"/>
          </p:cNvSpPr>
          <p:nvPr/>
        </p:nvSpPr>
        <p:spPr bwMode="auto">
          <a:xfrm>
            <a:off x="5173663" y="2019300"/>
            <a:ext cx="172878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Helvetica Neue" charset="0"/>
                <a:sym typeface="Symbol" pitchFamily="18" charset="2"/>
              </a:rPr>
              <a:t>100X / 0.95 NA</a:t>
            </a:r>
          </a:p>
          <a:p>
            <a:r>
              <a:rPr lang="en-US" sz="1800">
                <a:solidFill>
                  <a:schemeClr val="tx2"/>
                </a:solidFill>
                <a:latin typeface="Helvetica Neue" charset="0"/>
                <a:sym typeface="Symbol" pitchFamily="18" charset="2"/>
              </a:rPr>
              <a:t> = 71.8°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91" name="Rectangle 67"/>
          <p:cNvSpPr>
            <a:spLocks noChangeArrowheads="1"/>
          </p:cNvSpPr>
          <p:nvPr/>
        </p:nvSpPr>
        <p:spPr bwMode="auto">
          <a:xfrm>
            <a:off x="5765800" y="5843588"/>
            <a:ext cx="3122613" cy="625475"/>
          </a:xfrm>
          <a:prstGeom prst="rect">
            <a:avLst/>
          </a:prstGeom>
          <a:solidFill>
            <a:srgbClr val="E8F4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92" name="Rectangle 68"/>
          <p:cNvSpPr>
            <a:spLocks noChangeArrowheads="1"/>
          </p:cNvSpPr>
          <p:nvPr/>
        </p:nvSpPr>
        <p:spPr bwMode="auto">
          <a:xfrm>
            <a:off x="5765800" y="5715000"/>
            <a:ext cx="3122613" cy="142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93" name="Rectangle 69"/>
          <p:cNvSpPr>
            <a:spLocks noChangeArrowheads="1"/>
          </p:cNvSpPr>
          <p:nvPr/>
        </p:nvSpPr>
        <p:spPr bwMode="auto">
          <a:xfrm>
            <a:off x="6748463" y="5961063"/>
            <a:ext cx="846137" cy="423862"/>
          </a:xfrm>
          <a:prstGeom prst="rect">
            <a:avLst/>
          </a:prstGeom>
          <a:solidFill>
            <a:srgbClr val="E8F4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64" name="Rectangle 40"/>
          <p:cNvSpPr>
            <a:spLocks noChangeArrowheads="1"/>
          </p:cNvSpPr>
          <p:nvPr/>
        </p:nvSpPr>
        <p:spPr bwMode="auto">
          <a:xfrm>
            <a:off x="5765800" y="5715000"/>
            <a:ext cx="3122613" cy="142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3" name="Rectangle 9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957263"/>
          </a:xfrm>
        </p:spPr>
        <p:txBody>
          <a:bodyPr/>
          <a:lstStyle/>
          <a:p>
            <a:r>
              <a:rPr lang="en-US"/>
              <a:t>Numerical Aperture</a:t>
            </a:r>
          </a:p>
        </p:txBody>
      </p:sp>
      <p:sp>
        <p:nvSpPr>
          <p:cNvPr id="77834" name="Rectangle 10"/>
          <p:cNvSpPr>
            <a:spLocks noChangeArrowheads="1"/>
          </p:cNvSpPr>
          <p:nvPr/>
        </p:nvSpPr>
        <p:spPr bwMode="auto">
          <a:xfrm>
            <a:off x="787400" y="1235075"/>
            <a:ext cx="3351213" cy="79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tabLst>
                <a:tab pos="571500" algn="l"/>
              </a:tabLst>
            </a:pPr>
            <a:r>
              <a:rPr lang="en-US" sz="2000">
                <a:solidFill>
                  <a:schemeClr val="tx2"/>
                </a:solidFill>
                <a:latin typeface="Chalkboard" charset="0"/>
              </a:rPr>
              <a:t>Numerical Aperture:</a:t>
            </a:r>
          </a:p>
          <a:p>
            <a:pPr algn="ctr">
              <a:tabLst>
                <a:tab pos="571500" algn="l"/>
              </a:tabLst>
            </a:pPr>
            <a:r>
              <a:rPr lang="en-US">
                <a:solidFill>
                  <a:srgbClr val="0000FF"/>
                </a:solidFill>
                <a:latin typeface="Chalkboard" charset="0"/>
              </a:rPr>
              <a:t>NA = n sin(</a:t>
            </a:r>
            <a:r>
              <a:rPr lang="en-US">
                <a:solidFill>
                  <a:srgbClr val="0000FF"/>
                </a:solidFill>
                <a:latin typeface="Helvetica Neue" charset="0"/>
                <a:sym typeface="Symbol" charset="2"/>
              </a:rPr>
              <a:t></a:t>
            </a:r>
            <a:r>
              <a:rPr lang="en-US">
                <a:solidFill>
                  <a:srgbClr val="0000FF"/>
                </a:solidFill>
                <a:latin typeface="Chalkboard" charset="0"/>
              </a:rPr>
              <a:t>)</a:t>
            </a:r>
          </a:p>
        </p:txBody>
      </p:sp>
      <p:sp>
        <p:nvSpPr>
          <p:cNvPr id="77835" name="Rectangle 11"/>
          <p:cNvSpPr>
            <a:spLocks noChangeArrowheads="1"/>
          </p:cNvSpPr>
          <p:nvPr/>
        </p:nvSpPr>
        <p:spPr bwMode="auto">
          <a:xfrm>
            <a:off x="3700463" y="777875"/>
            <a:ext cx="1443037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Chalkboard" charset="0"/>
              </a:rPr>
              <a:t>Compare:</a:t>
            </a:r>
          </a:p>
        </p:txBody>
      </p:sp>
      <p:sp>
        <p:nvSpPr>
          <p:cNvPr id="77836" name="Rectangle 12"/>
          <p:cNvSpPr>
            <a:spLocks noChangeArrowheads="1"/>
          </p:cNvSpPr>
          <p:nvPr/>
        </p:nvSpPr>
        <p:spPr bwMode="auto">
          <a:xfrm>
            <a:off x="4673600" y="1235075"/>
            <a:ext cx="3351213" cy="79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tabLst>
                <a:tab pos="571500" algn="l"/>
              </a:tabLst>
            </a:pPr>
            <a:r>
              <a:rPr lang="en-US" sz="2000">
                <a:solidFill>
                  <a:schemeClr val="tx2"/>
                </a:solidFill>
                <a:latin typeface="Chalkboard" charset="0"/>
              </a:rPr>
              <a:t>Snell’s law:</a:t>
            </a:r>
          </a:p>
          <a:p>
            <a:pPr algn="ctr">
              <a:tabLst>
                <a:tab pos="571500" algn="l"/>
              </a:tabLst>
            </a:pPr>
            <a:r>
              <a:rPr lang="en-US">
                <a:solidFill>
                  <a:srgbClr val="0000FF"/>
                </a:solidFill>
                <a:latin typeface="Chalkboard" charset="0"/>
              </a:rPr>
              <a:t>n</a:t>
            </a:r>
            <a:r>
              <a:rPr lang="en-US" baseline="-25000">
                <a:solidFill>
                  <a:srgbClr val="0000FF"/>
                </a:solidFill>
                <a:latin typeface="Chalkboard" charset="0"/>
              </a:rPr>
              <a:t>1</a:t>
            </a:r>
            <a:r>
              <a:rPr lang="en-US">
                <a:solidFill>
                  <a:srgbClr val="0000FF"/>
                </a:solidFill>
                <a:latin typeface="Chalkboard" charset="0"/>
              </a:rPr>
              <a:t> sin(</a:t>
            </a:r>
            <a:r>
              <a:rPr lang="en-US">
                <a:solidFill>
                  <a:srgbClr val="0000FF"/>
                </a:solidFill>
                <a:latin typeface="Helvetica Neue" charset="0"/>
                <a:sym typeface="Symbol" charset="2"/>
              </a:rPr>
              <a:t></a:t>
            </a:r>
            <a:r>
              <a:rPr lang="en-US" baseline="-25000">
                <a:solidFill>
                  <a:srgbClr val="0000FF"/>
                </a:solidFill>
                <a:latin typeface="Chalkboard" charset="0"/>
              </a:rPr>
              <a:t>1</a:t>
            </a:r>
            <a:r>
              <a:rPr lang="en-US">
                <a:solidFill>
                  <a:srgbClr val="0000FF"/>
                </a:solidFill>
                <a:latin typeface="Chalkboard" charset="0"/>
              </a:rPr>
              <a:t>) = n</a:t>
            </a:r>
            <a:r>
              <a:rPr lang="en-US" baseline="-25000">
                <a:solidFill>
                  <a:srgbClr val="0000FF"/>
                </a:solidFill>
                <a:latin typeface="Chalkboard" charset="0"/>
              </a:rPr>
              <a:t>2</a:t>
            </a:r>
            <a:r>
              <a:rPr lang="en-US">
                <a:solidFill>
                  <a:srgbClr val="0000FF"/>
                </a:solidFill>
                <a:latin typeface="Chalkboard" charset="0"/>
              </a:rPr>
              <a:t> sin(</a:t>
            </a:r>
            <a:r>
              <a:rPr lang="en-US">
                <a:solidFill>
                  <a:srgbClr val="0000FF"/>
                </a:solidFill>
                <a:latin typeface="Helvetica Neue" charset="0"/>
                <a:sym typeface="Symbol" charset="2"/>
              </a:rPr>
              <a:t></a:t>
            </a:r>
            <a:r>
              <a:rPr lang="en-US" baseline="-25000">
                <a:solidFill>
                  <a:srgbClr val="0000FF"/>
                </a:solidFill>
                <a:latin typeface="Chalkboard" charset="0"/>
              </a:rPr>
              <a:t>2</a:t>
            </a:r>
            <a:r>
              <a:rPr lang="en-US">
                <a:solidFill>
                  <a:srgbClr val="0000FF"/>
                </a:solidFill>
                <a:latin typeface="Chalkboard" charset="0"/>
              </a:rPr>
              <a:t>)</a:t>
            </a:r>
          </a:p>
        </p:txBody>
      </p:sp>
      <p:sp>
        <p:nvSpPr>
          <p:cNvPr id="77838" name="Rectangle 14"/>
          <p:cNvSpPr>
            <a:spLocks noChangeArrowheads="1"/>
          </p:cNvSpPr>
          <p:nvPr/>
        </p:nvSpPr>
        <p:spPr bwMode="auto">
          <a:xfrm>
            <a:off x="4791075" y="2671763"/>
            <a:ext cx="3421063" cy="8651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9" name="Freeform 15"/>
          <p:cNvSpPr>
            <a:spLocks/>
          </p:cNvSpPr>
          <p:nvPr/>
        </p:nvSpPr>
        <p:spPr bwMode="auto">
          <a:xfrm>
            <a:off x="5570538" y="2146300"/>
            <a:ext cx="1447800" cy="1319213"/>
          </a:xfrm>
          <a:custGeom>
            <a:avLst/>
            <a:gdLst>
              <a:gd name="T0" fmla="*/ 0 w 912"/>
              <a:gd name="T1" fmla="*/ 0 h 976"/>
              <a:gd name="T2" fmla="*/ 576 w 912"/>
              <a:gd name="T3" fmla="*/ 395 h 976"/>
              <a:gd name="T4" fmla="*/ 912 w 912"/>
              <a:gd name="T5" fmla="*/ 976 h 9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12" h="976">
                <a:moveTo>
                  <a:pt x="0" y="0"/>
                </a:moveTo>
                <a:lnTo>
                  <a:pt x="576" y="395"/>
                </a:lnTo>
                <a:lnTo>
                  <a:pt x="912" y="976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40" name="Line 16"/>
          <p:cNvSpPr>
            <a:spLocks noChangeShapeType="1"/>
          </p:cNvSpPr>
          <p:nvPr/>
        </p:nvSpPr>
        <p:spPr bwMode="auto">
          <a:xfrm>
            <a:off x="6494463" y="2081213"/>
            <a:ext cx="0" cy="1341437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41" name="Rectangle 17"/>
          <p:cNvSpPr>
            <a:spLocks noChangeArrowheads="1"/>
          </p:cNvSpPr>
          <p:nvPr/>
        </p:nvSpPr>
        <p:spPr bwMode="auto">
          <a:xfrm>
            <a:off x="6011863" y="2132013"/>
            <a:ext cx="3778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tx2"/>
                </a:solidFill>
                <a:latin typeface="Helvetica Neue" charset="0"/>
                <a:sym typeface="Symbol" charset="2"/>
              </a:rPr>
              <a:t></a:t>
            </a:r>
            <a:r>
              <a:rPr lang="en-US" sz="2000" baseline="-25000">
                <a:solidFill>
                  <a:schemeClr val="tx2"/>
                </a:solidFill>
                <a:latin typeface="Chalkboard" charset="0"/>
              </a:rPr>
              <a:t>1</a:t>
            </a:r>
          </a:p>
        </p:txBody>
      </p:sp>
      <p:sp>
        <p:nvSpPr>
          <p:cNvPr id="77842" name="Arc 18"/>
          <p:cNvSpPr>
            <a:spLocks/>
          </p:cNvSpPr>
          <p:nvPr/>
        </p:nvSpPr>
        <p:spPr bwMode="auto">
          <a:xfrm rot="-5400000">
            <a:off x="6241257" y="2421731"/>
            <a:ext cx="255588" cy="257175"/>
          </a:xfrm>
          <a:custGeom>
            <a:avLst/>
            <a:gdLst>
              <a:gd name="G0" fmla="+- 0 0 0"/>
              <a:gd name="G1" fmla="+- 18334 0 0"/>
              <a:gd name="G2" fmla="+- 21600 0 0"/>
              <a:gd name="T0" fmla="*/ 11419 w 21583"/>
              <a:gd name="T1" fmla="*/ 0 h 18334"/>
              <a:gd name="T2" fmla="*/ 21583 w 21583"/>
              <a:gd name="T3" fmla="*/ 17478 h 18334"/>
              <a:gd name="T4" fmla="*/ 0 w 21583"/>
              <a:gd name="T5" fmla="*/ 18334 h 18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3" h="18334" fill="none" extrusionOk="0">
                <a:moveTo>
                  <a:pt x="11419" y="-1"/>
                </a:moveTo>
                <a:cubicBezTo>
                  <a:pt x="17493" y="3782"/>
                  <a:pt x="21299" y="10327"/>
                  <a:pt x="21583" y="17477"/>
                </a:cubicBezTo>
              </a:path>
              <a:path w="21583" h="18334" stroke="0" extrusionOk="0">
                <a:moveTo>
                  <a:pt x="11419" y="-1"/>
                </a:moveTo>
                <a:cubicBezTo>
                  <a:pt x="17493" y="3782"/>
                  <a:pt x="21299" y="10327"/>
                  <a:pt x="21583" y="17477"/>
                </a:cubicBezTo>
                <a:lnTo>
                  <a:pt x="0" y="18334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43" name="Arc 19"/>
          <p:cNvSpPr>
            <a:spLocks/>
          </p:cNvSpPr>
          <p:nvPr/>
        </p:nvSpPr>
        <p:spPr bwMode="auto">
          <a:xfrm rot="-16200000">
            <a:off x="6445250" y="2736850"/>
            <a:ext cx="255588" cy="141288"/>
          </a:xfrm>
          <a:custGeom>
            <a:avLst/>
            <a:gdLst>
              <a:gd name="G0" fmla="+- 0 0 0"/>
              <a:gd name="G1" fmla="+- 10153 0 0"/>
              <a:gd name="G2" fmla="+- 21600 0 0"/>
              <a:gd name="T0" fmla="*/ 19064 w 21599"/>
              <a:gd name="T1" fmla="*/ 0 h 10153"/>
              <a:gd name="T2" fmla="*/ 21599 w 21599"/>
              <a:gd name="T3" fmla="*/ 9958 h 10153"/>
              <a:gd name="T4" fmla="*/ 0 w 21599"/>
              <a:gd name="T5" fmla="*/ 10153 h 10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99" h="10153" fill="none" extrusionOk="0">
                <a:moveTo>
                  <a:pt x="19064" y="-1"/>
                </a:moveTo>
                <a:cubicBezTo>
                  <a:pt x="20698" y="3066"/>
                  <a:pt x="21567" y="6482"/>
                  <a:pt x="21599" y="9957"/>
                </a:cubicBezTo>
              </a:path>
              <a:path w="21599" h="10153" stroke="0" extrusionOk="0">
                <a:moveTo>
                  <a:pt x="19064" y="-1"/>
                </a:moveTo>
                <a:cubicBezTo>
                  <a:pt x="20698" y="3066"/>
                  <a:pt x="21567" y="6482"/>
                  <a:pt x="21599" y="9957"/>
                </a:cubicBezTo>
                <a:lnTo>
                  <a:pt x="0" y="10153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44" name="Rectangle 20"/>
          <p:cNvSpPr>
            <a:spLocks noChangeArrowheads="1"/>
          </p:cNvSpPr>
          <p:nvPr/>
        </p:nvSpPr>
        <p:spPr bwMode="auto">
          <a:xfrm>
            <a:off x="6470650" y="2978150"/>
            <a:ext cx="409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tx2"/>
                </a:solidFill>
                <a:latin typeface="Helvetica Neue" charset="0"/>
                <a:sym typeface="Symbol" charset="2"/>
              </a:rPr>
              <a:t></a:t>
            </a:r>
            <a:r>
              <a:rPr lang="en-US" sz="2000" baseline="-25000">
                <a:solidFill>
                  <a:schemeClr val="tx2"/>
                </a:solidFill>
                <a:latin typeface="Chalkboard" charset="0"/>
              </a:rPr>
              <a:t>2</a:t>
            </a:r>
          </a:p>
        </p:txBody>
      </p:sp>
      <p:grpSp>
        <p:nvGrpSpPr>
          <p:cNvPr id="77847" name="Group 23"/>
          <p:cNvGrpSpPr>
            <a:grpSpLocks/>
          </p:cNvGrpSpPr>
          <p:nvPr/>
        </p:nvGrpSpPr>
        <p:grpSpPr bwMode="auto">
          <a:xfrm>
            <a:off x="1524000" y="2143125"/>
            <a:ext cx="1706563" cy="1422400"/>
            <a:chOff x="960" y="1446"/>
            <a:chExt cx="1075" cy="896"/>
          </a:xfrm>
        </p:grpSpPr>
        <p:sp>
          <p:nvSpPr>
            <p:cNvPr id="77848" name="Freeform 24"/>
            <p:cNvSpPr>
              <a:spLocks/>
            </p:cNvSpPr>
            <p:nvPr/>
          </p:nvSpPr>
          <p:spPr bwMode="auto">
            <a:xfrm rot="-16200000">
              <a:off x="1400" y="1573"/>
              <a:ext cx="194" cy="770"/>
            </a:xfrm>
            <a:custGeom>
              <a:avLst/>
              <a:gdLst>
                <a:gd name="T0" fmla="*/ 272 w 331"/>
                <a:gd name="T1" fmla="*/ 1088 h 1088"/>
                <a:gd name="T2" fmla="*/ 331 w 331"/>
                <a:gd name="T3" fmla="*/ 1088 h 1088"/>
                <a:gd name="T4" fmla="*/ 331 w 331"/>
                <a:gd name="T5" fmla="*/ 0 h 1088"/>
                <a:gd name="T6" fmla="*/ 272 w 331"/>
                <a:gd name="T7" fmla="*/ 0 h 1088"/>
                <a:gd name="T8" fmla="*/ 272 w 331"/>
                <a:gd name="T9" fmla="*/ 1088 h 1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1088">
                  <a:moveTo>
                    <a:pt x="272" y="1088"/>
                  </a:moveTo>
                  <a:cubicBezTo>
                    <a:pt x="301" y="1088"/>
                    <a:pt x="331" y="1088"/>
                    <a:pt x="331" y="1088"/>
                  </a:cubicBezTo>
                  <a:lnTo>
                    <a:pt x="331" y="0"/>
                  </a:lnTo>
                  <a:cubicBezTo>
                    <a:pt x="331" y="0"/>
                    <a:pt x="301" y="0"/>
                    <a:pt x="272" y="0"/>
                  </a:cubicBezTo>
                  <a:cubicBezTo>
                    <a:pt x="0" y="404"/>
                    <a:pt x="96" y="788"/>
                    <a:pt x="272" y="108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49" name="Freeform 25"/>
            <p:cNvSpPr>
              <a:spLocks/>
            </p:cNvSpPr>
            <p:nvPr/>
          </p:nvSpPr>
          <p:spPr bwMode="auto">
            <a:xfrm rot="-5400000">
              <a:off x="871" y="1712"/>
              <a:ext cx="896" cy="363"/>
            </a:xfrm>
            <a:custGeom>
              <a:avLst/>
              <a:gdLst>
                <a:gd name="T0" fmla="*/ 0 w 896"/>
                <a:gd name="T1" fmla="*/ 363 h 363"/>
                <a:gd name="T2" fmla="*/ 311 w 896"/>
                <a:gd name="T3" fmla="*/ 0 h 363"/>
                <a:gd name="T4" fmla="*/ 896 w 896"/>
                <a:gd name="T5" fmla="*/ 1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96" h="363">
                  <a:moveTo>
                    <a:pt x="0" y="363"/>
                  </a:moveTo>
                  <a:lnTo>
                    <a:pt x="311" y="0"/>
                  </a:lnTo>
                  <a:lnTo>
                    <a:pt x="896" y="1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50" name="Freeform 26"/>
            <p:cNvSpPr>
              <a:spLocks/>
            </p:cNvSpPr>
            <p:nvPr/>
          </p:nvSpPr>
          <p:spPr bwMode="auto">
            <a:xfrm rot="-5400000">
              <a:off x="1229" y="1723"/>
              <a:ext cx="890" cy="347"/>
            </a:xfrm>
            <a:custGeom>
              <a:avLst/>
              <a:gdLst>
                <a:gd name="T0" fmla="*/ 0 w 890"/>
                <a:gd name="T1" fmla="*/ 0 h 347"/>
                <a:gd name="T2" fmla="*/ 312 w 890"/>
                <a:gd name="T3" fmla="*/ 345 h 347"/>
                <a:gd name="T4" fmla="*/ 890 w 890"/>
                <a:gd name="T5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90" h="347">
                  <a:moveTo>
                    <a:pt x="0" y="0"/>
                  </a:moveTo>
                  <a:lnTo>
                    <a:pt x="312" y="345"/>
                  </a:lnTo>
                  <a:lnTo>
                    <a:pt x="890" y="347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51" name="Line 27"/>
            <p:cNvSpPr>
              <a:spLocks noChangeShapeType="1"/>
            </p:cNvSpPr>
            <p:nvPr/>
          </p:nvSpPr>
          <p:spPr bwMode="auto">
            <a:xfrm>
              <a:off x="960" y="1648"/>
              <a:ext cx="148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52" name="Line 28"/>
            <p:cNvSpPr>
              <a:spLocks noChangeShapeType="1"/>
            </p:cNvSpPr>
            <p:nvPr/>
          </p:nvSpPr>
          <p:spPr bwMode="auto">
            <a:xfrm>
              <a:off x="1876" y="1648"/>
              <a:ext cx="159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53" name="Freeform 29"/>
            <p:cNvSpPr>
              <a:spLocks/>
            </p:cNvSpPr>
            <p:nvPr/>
          </p:nvSpPr>
          <p:spPr bwMode="auto">
            <a:xfrm rot="-5400000">
              <a:off x="1039" y="1402"/>
              <a:ext cx="564" cy="721"/>
            </a:xfrm>
            <a:custGeom>
              <a:avLst/>
              <a:gdLst>
                <a:gd name="T0" fmla="*/ 0 w 384"/>
                <a:gd name="T1" fmla="*/ 96 h 491"/>
                <a:gd name="T2" fmla="*/ 96 w 384"/>
                <a:gd name="T3" fmla="*/ 0 h 491"/>
                <a:gd name="T4" fmla="*/ 384 w 384"/>
                <a:gd name="T5" fmla="*/ 0 h 491"/>
                <a:gd name="T6" fmla="*/ 384 w 384"/>
                <a:gd name="T7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4" h="491">
                  <a:moveTo>
                    <a:pt x="0" y="96"/>
                  </a:moveTo>
                  <a:lnTo>
                    <a:pt x="96" y="0"/>
                  </a:lnTo>
                  <a:lnTo>
                    <a:pt x="384" y="0"/>
                  </a:lnTo>
                  <a:lnTo>
                    <a:pt x="384" y="491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54" name="Freeform 30"/>
            <p:cNvSpPr>
              <a:spLocks/>
            </p:cNvSpPr>
            <p:nvPr/>
          </p:nvSpPr>
          <p:spPr bwMode="auto">
            <a:xfrm rot="16200000" flipV="1">
              <a:off x="1391" y="1402"/>
              <a:ext cx="564" cy="722"/>
            </a:xfrm>
            <a:custGeom>
              <a:avLst/>
              <a:gdLst>
                <a:gd name="T0" fmla="*/ 0 w 384"/>
                <a:gd name="T1" fmla="*/ 96 h 491"/>
                <a:gd name="T2" fmla="*/ 96 w 384"/>
                <a:gd name="T3" fmla="*/ 0 h 491"/>
                <a:gd name="T4" fmla="*/ 384 w 384"/>
                <a:gd name="T5" fmla="*/ 0 h 491"/>
                <a:gd name="T6" fmla="*/ 384 w 384"/>
                <a:gd name="T7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4" h="491">
                  <a:moveTo>
                    <a:pt x="0" y="96"/>
                  </a:moveTo>
                  <a:lnTo>
                    <a:pt x="96" y="0"/>
                  </a:lnTo>
                  <a:lnTo>
                    <a:pt x="384" y="0"/>
                  </a:lnTo>
                  <a:lnTo>
                    <a:pt x="384" y="491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55" name="Line 31"/>
            <p:cNvSpPr>
              <a:spLocks noChangeShapeType="1"/>
            </p:cNvSpPr>
            <p:nvPr/>
          </p:nvSpPr>
          <p:spPr bwMode="auto">
            <a:xfrm rot="-5400000">
              <a:off x="1058" y="1892"/>
              <a:ext cx="88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56" name="Arc 32"/>
            <p:cNvSpPr>
              <a:spLocks/>
            </p:cNvSpPr>
            <p:nvPr/>
          </p:nvSpPr>
          <p:spPr bwMode="auto">
            <a:xfrm rot="-5400000">
              <a:off x="1392" y="2228"/>
              <a:ext cx="123" cy="94"/>
            </a:xfrm>
            <a:custGeom>
              <a:avLst/>
              <a:gdLst>
                <a:gd name="G0" fmla="+- 0 0 0"/>
                <a:gd name="G1" fmla="+- 16530 0 0"/>
                <a:gd name="G2" fmla="+- 21600 0 0"/>
                <a:gd name="T0" fmla="*/ 13903 w 21600"/>
                <a:gd name="T1" fmla="*/ 0 h 16530"/>
                <a:gd name="T2" fmla="*/ 21600 w 21600"/>
                <a:gd name="T3" fmla="*/ 16530 h 16530"/>
                <a:gd name="T4" fmla="*/ 0 w 21600"/>
                <a:gd name="T5" fmla="*/ 16530 h 16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6530" fill="none" extrusionOk="0">
                  <a:moveTo>
                    <a:pt x="13903" y="-1"/>
                  </a:moveTo>
                  <a:cubicBezTo>
                    <a:pt x="18782" y="4103"/>
                    <a:pt x="21600" y="10153"/>
                    <a:pt x="21600" y="16530"/>
                  </a:cubicBezTo>
                </a:path>
                <a:path w="21600" h="16530" stroke="0" extrusionOk="0">
                  <a:moveTo>
                    <a:pt x="13903" y="-1"/>
                  </a:moveTo>
                  <a:cubicBezTo>
                    <a:pt x="18782" y="4103"/>
                    <a:pt x="21600" y="10153"/>
                    <a:pt x="21600" y="16530"/>
                  </a:cubicBezTo>
                  <a:lnTo>
                    <a:pt x="0" y="1653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57" name="Rectangle 33"/>
            <p:cNvSpPr>
              <a:spLocks noChangeArrowheads="1"/>
            </p:cNvSpPr>
            <p:nvPr/>
          </p:nvSpPr>
          <p:spPr bwMode="auto">
            <a:xfrm>
              <a:off x="1312" y="2022"/>
              <a:ext cx="2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chemeClr val="tx2"/>
                  </a:solidFill>
                  <a:latin typeface="Chalkboard" charset="0"/>
                  <a:sym typeface="Symbol" charset="2"/>
                </a:rPr>
                <a:t></a:t>
              </a:r>
              <a:endParaRPr lang="en-US" sz="2000">
                <a:solidFill>
                  <a:schemeClr val="tx2"/>
                </a:solidFill>
                <a:latin typeface="Chalkboard" charset="0"/>
              </a:endParaRPr>
            </a:p>
          </p:txBody>
        </p:sp>
      </p:grpSp>
      <p:sp>
        <p:nvSpPr>
          <p:cNvPr id="77858" name="Freeform 34"/>
          <p:cNvSpPr>
            <a:spLocks/>
          </p:cNvSpPr>
          <p:nvPr/>
        </p:nvSpPr>
        <p:spPr bwMode="auto">
          <a:xfrm rot="-16200000">
            <a:off x="6896100" y="4359275"/>
            <a:ext cx="476250" cy="1892300"/>
          </a:xfrm>
          <a:custGeom>
            <a:avLst/>
            <a:gdLst>
              <a:gd name="T0" fmla="*/ 272 w 331"/>
              <a:gd name="T1" fmla="*/ 1088 h 1088"/>
              <a:gd name="T2" fmla="*/ 331 w 331"/>
              <a:gd name="T3" fmla="*/ 1088 h 1088"/>
              <a:gd name="T4" fmla="*/ 331 w 331"/>
              <a:gd name="T5" fmla="*/ 0 h 1088"/>
              <a:gd name="T6" fmla="*/ 272 w 331"/>
              <a:gd name="T7" fmla="*/ 0 h 1088"/>
              <a:gd name="T8" fmla="*/ 272 w 331"/>
              <a:gd name="T9" fmla="*/ 1088 h 10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59" name="Freeform 35"/>
          <p:cNvSpPr>
            <a:spLocks/>
          </p:cNvSpPr>
          <p:nvPr/>
        </p:nvSpPr>
        <p:spPr bwMode="auto">
          <a:xfrm>
            <a:off x="6248400" y="3963988"/>
            <a:ext cx="881063" cy="2354262"/>
          </a:xfrm>
          <a:custGeom>
            <a:avLst/>
            <a:gdLst>
              <a:gd name="T0" fmla="*/ 555 w 555"/>
              <a:gd name="T1" fmla="*/ 1483 h 1483"/>
              <a:gd name="T2" fmla="*/ 288 w 555"/>
              <a:gd name="T3" fmla="*/ 1109 h 1483"/>
              <a:gd name="T4" fmla="*/ 32 w 555"/>
              <a:gd name="T5" fmla="*/ 992 h 1483"/>
              <a:gd name="T6" fmla="*/ 0 w 555"/>
              <a:gd name="T7" fmla="*/ 933 h 1483"/>
              <a:gd name="T8" fmla="*/ 0 w 555"/>
              <a:gd name="T9" fmla="*/ 0 h 1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5" h="1483">
                <a:moveTo>
                  <a:pt x="555" y="1483"/>
                </a:moveTo>
                <a:lnTo>
                  <a:pt x="288" y="1109"/>
                </a:lnTo>
                <a:lnTo>
                  <a:pt x="32" y="992"/>
                </a:lnTo>
                <a:lnTo>
                  <a:pt x="0" y="933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60" name="Line 36"/>
          <p:cNvSpPr>
            <a:spLocks noChangeShapeType="1"/>
          </p:cNvSpPr>
          <p:nvPr/>
        </p:nvSpPr>
        <p:spPr bwMode="auto">
          <a:xfrm>
            <a:off x="5813425" y="4543425"/>
            <a:ext cx="39846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61" name="Line 37"/>
          <p:cNvSpPr>
            <a:spLocks noChangeShapeType="1"/>
          </p:cNvSpPr>
          <p:nvPr/>
        </p:nvSpPr>
        <p:spPr bwMode="auto">
          <a:xfrm>
            <a:off x="8066088" y="4543425"/>
            <a:ext cx="39052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62" name="Freeform 38"/>
          <p:cNvSpPr>
            <a:spLocks/>
          </p:cNvSpPr>
          <p:nvPr/>
        </p:nvSpPr>
        <p:spPr bwMode="auto">
          <a:xfrm rot="-5400000">
            <a:off x="6006306" y="3939382"/>
            <a:ext cx="1387475" cy="1773238"/>
          </a:xfrm>
          <a:custGeom>
            <a:avLst/>
            <a:gdLst>
              <a:gd name="T0" fmla="*/ 0 w 384"/>
              <a:gd name="T1" fmla="*/ 96 h 491"/>
              <a:gd name="T2" fmla="*/ 96 w 384"/>
              <a:gd name="T3" fmla="*/ 0 h 491"/>
              <a:gd name="T4" fmla="*/ 384 w 384"/>
              <a:gd name="T5" fmla="*/ 0 h 491"/>
              <a:gd name="T6" fmla="*/ 384 w 384"/>
              <a:gd name="T7" fmla="*/ 491 h 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4" h="491">
                <a:moveTo>
                  <a:pt x="0" y="96"/>
                </a:moveTo>
                <a:lnTo>
                  <a:pt x="96" y="0"/>
                </a:lnTo>
                <a:lnTo>
                  <a:pt x="384" y="0"/>
                </a:lnTo>
                <a:lnTo>
                  <a:pt x="384" y="491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63" name="Freeform 39"/>
          <p:cNvSpPr>
            <a:spLocks/>
          </p:cNvSpPr>
          <p:nvPr/>
        </p:nvSpPr>
        <p:spPr bwMode="auto">
          <a:xfrm rot="16200000" flipV="1">
            <a:off x="6872288" y="3938588"/>
            <a:ext cx="1387475" cy="1774825"/>
          </a:xfrm>
          <a:custGeom>
            <a:avLst/>
            <a:gdLst>
              <a:gd name="T0" fmla="*/ 0 w 384"/>
              <a:gd name="T1" fmla="*/ 96 h 491"/>
              <a:gd name="T2" fmla="*/ 96 w 384"/>
              <a:gd name="T3" fmla="*/ 0 h 491"/>
              <a:gd name="T4" fmla="*/ 384 w 384"/>
              <a:gd name="T5" fmla="*/ 0 h 491"/>
              <a:gd name="T6" fmla="*/ 384 w 384"/>
              <a:gd name="T7" fmla="*/ 491 h 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4" h="491">
                <a:moveTo>
                  <a:pt x="0" y="96"/>
                </a:moveTo>
                <a:lnTo>
                  <a:pt x="96" y="0"/>
                </a:lnTo>
                <a:lnTo>
                  <a:pt x="384" y="0"/>
                </a:lnTo>
                <a:lnTo>
                  <a:pt x="384" y="491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66" name="Rectangle 42"/>
          <p:cNvSpPr>
            <a:spLocks noChangeArrowheads="1"/>
          </p:cNvSpPr>
          <p:nvPr/>
        </p:nvSpPr>
        <p:spPr bwMode="auto">
          <a:xfrm>
            <a:off x="8129588" y="5103813"/>
            <a:ext cx="1370012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tabLst>
                <a:tab pos="571500" algn="l"/>
              </a:tabLst>
            </a:pPr>
            <a:r>
              <a:rPr lang="en-US" sz="1400">
                <a:solidFill>
                  <a:schemeClr val="tx2"/>
                </a:solidFill>
                <a:latin typeface="Helvetica Neue" charset="0"/>
              </a:rPr>
              <a:t>Cover</a:t>
            </a:r>
          </a:p>
          <a:p>
            <a:pPr algn="ctr">
              <a:tabLst>
                <a:tab pos="571500" algn="l"/>
              </a:tabLst>
            </a:pPr>
            <a:r>
              <a:rPr lang="en-US" sz="1400">
                <a:solidFill>
                  <a:schemeClr val="tx2"/>
                </a:solidFill>
                <a:latin typeface="Helvetica Neue" charset="0"/>
              </a:rPr>
              <a:t>glass</a:t>
            </a:r>
            <a:endParaRPr lang="en-US" sz="1400">
              <a:solidFill>
                <a:srgbClr val="0000FF"/>
              </a:solidFill>
              <a:latin typeface="Helvetica Neue" charset="0"/>
            </a:endParaRPr>
          </a:p>
        </p:txBody>
      </p:sp>
      <p:sp>
        <p:nvSpPr>
          <p:cNvPr id="77867" name="Rectangle 43"/>
          <p:cNvSpPr>
            <a:spLocks noChangeArrowheads="1"/>
          </p:cNvSpPr>
          <p:nvPr/>
        </p:nvSpPr>
        <p:spPr bwMode="auto">
          <a:xfrm>
            <a:off x="7585075" y="5973763"/>
            <a:ext cx="13700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tabLst>
                <a:tab pos="571500" algn="l"/>
              </a:tabLst>
            </a:pPr>
            <a:r>
              <a:rPr lang="en-US" sz="1400">
                <a:solidFill>
                  <a:schemeClr val="tx2"/>
                </a:solidFill>
                <a:latin typeface="Helvetica Neue" charset="0"/>
              </a:rPr>
              <a:t>Sample</a:t>
            </a:r>
            <a:endParaRPr lang="en-US" sz="1400">
              <a:solidFill>
                <a:srgbClr val="0000FF"/>
              </a:solidFill>
              <a:latin typeface="Helvetica Neue" charset="0"/>
            </a:endParaRPr>
          </a:p>
        </p:txBody>
      </p:sp>
      <p:sp>
        <p:nvSpPr>
          <p:cNvPr id="77868" name="Line 44"/>
          <p:cNvSpPr>
            <a:spLocks noChangeShapeType="1"/>
          </p:cNvSpPr>
          <p:nvPr/>
        </p:nvSpPr>
        <p:spPr bwMode="auto">
          <a:xfrm flipH="1">
            <a:off x="8542338" y="5578475"/>
            <a:ext cx="196850" cy="195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69" name="Line 45"/>
          <p:cNvSpPr>
            <a:spLocks noChangeShapeType="1"/>
          </p:cNvSpPr>
          <p:nvPr/>
        </p:nvSpPr>
        <p:spPr bwMode="auto">
          <a:xfrm flipV="1">
            <a:off x="7137400" y="3963988"/>
            <a:ext cx="0" cy="234473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94" name="Freeform 70"/>
          <p:cNvSpPr>
            <a:spLocks/>
          </p:cNvSpPr>
          <p:nvPr/>
        </p:nvSpPr>
        <p:spPr bwMode="auto">
          <a:xfrm flipH="1">
            <a:off x="7145338" y="3963988"/>
            <a:ext cx="881062" cy="2354262"/>
          </a:xfrm>
          <a:custGeom>
            <a:avLst/>
            <a:gdLst>
              <a:gd name="T0" fmla="*/ 555 w 555"/>
              <a:gd name="T1" fmla="*/ 1483 h 1483"/>
              <a:gd name="T2" fmla="*/ 288 w 555"/>
              <a:gd name="T3" fmla="*/ 1109 h 1483"/>
              <a:gd name="T4" fmla="*/ 32 w 555"/>
              <a:gd name="T5" fmla="*/ 992 h 1483"/>
              <a:gd name="T6" fmla="*/ 0 w 555"/>
              <a:gd name="T7" fmla="*/ 933 h 1483"/>
              <a:gd name="T8" fmla="*/ 0 w 555"/>
              <a:gd name="T9" fmla="*/ 0 h 1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5" h="1483">
                <a:moveTo>
                  <a:pt x="555" y="1483"/>
                </a:moveTo>
                <a:lnTo>
                  <a:pt x="288" y="1109"/>
                </a:lnTo>
                <a:lnTo>
                  <a:pt x="32" y="992"/>
                </a:lnTo>
                <a:lnTo>
                  <a:pt x="0" y="933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96" name="Rectangle 72"/>
          <p:cNvSpPr>
            <a:spLocks noChangeArrowheads="1"/>
          </p:cNvSpPr>
          <p:nvPr/>
        </p:nvSpPr>
        <p:spPr bwMode="auto">
          <a:xfrm>
            <a:off x="514350" y="4972050"/>
            <a:ext cx="5397500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98463" indent="-398463">
              <a:buFont typeface="Symbol" charset="2"/>
              <a:buChar char="Þ"/>
            </a:pPr>
            <a:r>
              <a:rPr lang="en-US" sz="2000">
                <a:solidFill>
                  <a:srgbClr val="0000FF"/>
                </a:solidFill>
                <a:latin typeface="Chalkboard" charset="0"/>
              </a:rPr>
              <a:t>NA cannot exceed</a:t>
            </a:r>
          </a:p>
          <a:p>
            <a:pPr marL="398463" indent="-398463">
              <a:buFont typeface="Symbol" charset="2"/>
              <a:buNone/>
            </a:pPr>
            <a:r>
              <a:rPr lang="en-US" sz="2000">
                <a:solidFill>
                  <a:srgbClr val="0000FF"/>
                </a:solidFill>
                <a:latin typeface="Chalkboard" charset="0"/>
              </a:rPr>
              <a:t>	the </a:t>
            </a:r>
            <a:r>
              <a:rPr lang="en-US" sz="2000" i="1">
                <a:solidFill>
                  <a:srgbClr val="0000FF"/>
                </a:solidFill>
                <a:latin typeface="Chalkboard" charset="0"/>
              </a:rPr>
              <a:t>lowest</a:t>
            </a:r>
            <a:r>
              <a:rPr lang="en-US" sz="2000">
                <a:solidFill>
                  <a:srgbClr val="0000FF"/>
                </a:solidFill>
                <a:latin typeface="Chalkboard" charset="0"/>
              </a:rPr>
              <a:t> n between the</a:t>
            </a:r>
          </a:p>
          <a:p>
            <a:pPr marL="398463" indent="-398463">
              <a:buFont typeface="Symbol" charset="2"/>
              <a:buNone/>
            </a:pPr>
            <a:r>
              <a:rPr lang="en-US" sz="2000">
                <a:solidFill>
                  <a:srgbClr val="0000FF"/>
                </a:solidFill>
                <a:latin typeface="Chalkboard" charset="0"/>
              </a:rPr>
              <a:t>	sample and the objective lens</a:t>
            </a:r>
          </a:p>
        </p:txBody>
      </p:sp>
      <p:sp>
        <p:nvSpPr>
          <p:cNvPr id="77897" name="Rectangle 73"/>
          <p:cNvSpPr>
            <a:spLocks noChangeArrowheads="1"/>
          </p:cNvSpPr>
          <p:nvPr/>
        </p:nvSpPr>
        <p:spPr bwMode="auto">
          <a:xfrm>
            <a:off x="552450" y="3670300"/>
            <a:ext cx="4551363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228600" indent="-228600">
              <a:buFont typeface="Times" charset="0"/>
              <a:buChar char="•"/>
            </a:pPr>
            <a:r>
              <a:rPr lang="en-US" sz="2000">
                <a:solidFill>
                  <a:srgbClr val="0000FF"/>
                </a:solidFill>
                <a:latin typeface="Chalkboard" charset="0"/>
              </a:rPr>
              <a:t>n sin(</a:t>
            </a:r>
            <a:r>
              <a:rPr lang="en-US" sz="2000">
                <a:solidFill>
                  <a:srgbClr val="0000FF"/>
                </a:solidFill>
                <a:latin typeface="Helvetica Neue" charset="0"/>
                <a:sym typeface="Symbol" charset="2"/>
              </a:rPr>
              <a:t></a:t>
            </a:r>
            <a:r>
              <a:rPr lang="en-US" sz="2000">
                <a:solidFill>
                  <a:srgbClr val="0000FF"/>
                </a:solidFill>
                <a:latin typeface="Chalkboard" charset="0"/>
              </a:rPr>
              <a:t>)  doesn’t change at horizontal interfaces</a:t>
            </a:r>
          </a:p>
          <a:p>
            <a:pPr marL="228600" indent="-228600">
              <a:buFont typeface="Times" charset="0"/>
              <a:buChar char="•"/>
            </a:pPr>
            <a:r>
              <a:rPr lang="en-US" sz="2000">
                <a:solidFill>
                  <a:srgbClr val="0000FF"/>
                </a:solidFill>
                <a:latin typeface="Chalkboard" charset="0"/>
              </a:rPr>
              <a:t>sin(</a:t>
            </a:r>
            <a:r>
              <a:rPr lang="en-US" sz="2000">
                <a:solidFill>
                  <a:srgbClr val="0000FF"/>
                </a:solidFill>
                <a:latin typeface="Helvetica Neue" charset="0"/>
                <a:sym typeface="Symbol" charset="2"/>
              </a:rPr>
              <a:t>anything</a:t>
            </a:r>
            <a:r>
              <a:rPr lang="en-US" sz="2000">
                <a:solidFill>
                  <a:srgbClr val="0000FF"/>
                </a:solidFill>
                <a:latin typeface="Chalkboard" charset="0"/>
              </a:rPr>
              <a:t>) </a:t>
            </a:r>
            <a:r>
              <a:rPr lang="en-US" sz="2000">
                <a:solidFill>
                  <a:srgbClr val="0000FF"/>
                </a:solidFill>
                <a:latin typeface="Chalkboard" charset="0"/>
                <a:sym typeface="Symbol" charset="2"/>
              </a:rPr>
              <a:t></a:t>
            </a:r>
            <a:r>
              <a:rPr lang="en-US" sz="2000">
                <a:solidFill>
                  <a:srgbClr val="0000FF"/>
                </a:solidFill>
                <a:latin typeface="Chalkboard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144689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9" name="Rectangle 125"/>
          <p:cNvSpPr>
            <a:spLocks noChangeArrowheads="1"/>
          </p:cNvSpPr>
          <p:nvPr/>
        </p:nvSpPr>
        <p:spPr bwMode="auto">
          <a:xfrm>
            <a:off x="4791075" y="2671763"/>
            <a:ext cx="3421063" cy="8651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87" name="Rectangle 123"/>
          <p:cNvSpPr>
            <a:spLocks noChangeArrowheads="1"/>
          </p:cNvSpPr>
          <p:nvPr/>
        </p:nvSpPr>
        <p:spPr bwMode="auto">
          <a:xfrm>
            <a:off x="5765800" y="5843588"/>
            <a:ext cx="3122613" cy="625475"/>
          </a:xfrm>
          <a:prstGeom prst="rect">
            <a:avLst/>
          </a:prstGeom>
          <a:solidFill>
            <a:srgbClr val="E8F4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88" name="Rectangle 124"/>
          <p:cNvSpPr>
            <a:spLocks noChangeArrowheads="1"/>
          </p:cNvSpPr>
          <p:nvPr/>
        </p:nvSpPr>
        <p:spPr bwMode="auto">
          <a:xfrm>
            <a:off x="5765800" y="5715000"/>
            <a:ext cx="3122613" cy="142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957263"/>
          </a:xfrm>
        </p:spPr>
        <p:txBody>
          <a:bodyPr/>
          <a:lstStyle/>
          <a:p>
            <a:r>
              <a:rPr lang="en-US"/>
              <a:t>Numerical Aperture</a:t>
            </a:r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787400" y="1235075"/>
            <a:ext cx="3351213" cy="79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tabLst>
                <a:tab pos="571500" algn="l"/>
              </a:tabLst>
            </a:pPr>
            <a:r>
              <a:rPr lang="en-US" sz="2000">
                <a:solidFill>
                  <a:schemeClr val="tx2"/>
                </a:solidFill>
                <a:latin typeface="Chalkboard" charset="0"/>
              </a:rPr>
              <a:t>Numerical Aperture:</a:t>
            </a:r>
          </a:p>
          <a:p>
            <a:pPr algn="ctr">
              <a:tabLst>
                <a:tab pos="571500" algn="l"/>
              </a:tabLst>
            </a:pPr>
            <a:r>
              <a:rPr lang="en-US">
                <a:solidFill>
                  <a:srgbClr val="0000FF"/>
                </a:solidFill>
                <a:latin typeface="Chalkboard" charset="0"/>
              </a:rPr>
              <a:t>NA = n sin(</a:t>
            </a:r>
            <a:r>
              <a:rPr lang="en-US">
                <a:solidFill>
                  <a:srgbClr val="0000FF"/>
                </a:solidFill>
                <a:latin typeface="Helvetica Neue" charset="0"/>
                <a:sym typeface="Symbol" charset="2"/>
              </a:rPr>
              <a:t></a:t>
            </a:r>
            <a:r>
              <a:rPr lang="en-US">
                <a:solidFill>
                  <a:srgbClr val="0000FF"/>
                </a:solidFill>
                <a:latin typeface="Chalkboard" charset="0"/>
              </a:rPr>
              <a:t>)</a:t>
            </a:r>
          </a:p>
        </p:txBody>
      </p:sp>
      <p:sp>
        <p:nvSpPr>
          <p:cNvPr id="11280" name="Rectangle 16"/>
          <p:cNvSpPr>
            <a:spLocks noChangeArrowheads="1"/>
          </p:cNvSpPr>
          <p:nvPr/>
        </p:nvSpPr>
        <p:spPr bwMode="auto">
          <a:xfrm>
            <a:off x="3700463" y="777875"/>
            <a:ext cx="1443037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Chalkboard" charset="0"/>
              </a:rPr>
              <a:t>Compare:</a:t>
            </a:r>
          </a:p>
        </p:txBody>
      </p:sp>
      <p:sp>
        <p:nvSpPr>
          <p:cNvPr id="11283" name="Rectangle 19"/>
          <p:cNvSpPr>
            <a:spLocks noChangeArrowheads="1"/>
          </p:cNvSpPr>
          <p:nvPr/>
        </p:nvSpPr>
        <p:spPr bwMode="auto">
          <a:xfrm>
            <a:off x="4673600" y="1235075"/>
            <a:ext cx="3351213" cy="79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tabLst>
                <a:tab pos="571500" algn="l"/>
              </a:tabLst>
            </a:pPr>
            <a:r>
              <a:rPr lang="en-US" sz="2000">
                <a:solidFill>
                  <a:schemeClr val="tx2"/>
                </a:solidFill>
                <a:latin typeface="Chalkboard" charset="0"/>
              </a:rPr>
              <a:t>Snell’s law:</a:t>
            </a:r>
          </a:p>
          <a:p>
            <a:pPr algn="ctr">
              <a:tabLst>
                <a:tab pos="571500" algn="l"/>
              </a:tabLst>
            </a:pPr>
            <a:r>
              <a:rPr lang="en-US">
                <a:solidFill>
                  <a:srgbClr val="0000FF"/>
                </a:solidFill>
                <a:latin typeface="Chalkboard" charset="0"/>
              </a:rPr>
              <a:t>n</a:t>
            </a:r>
            <a:r>
              <a:rPr lang="en-US" baseline="-25000">
                <a:solidFill>
                  <a:srgbClr val="0000FF"/>
                </a:solidFill>
                <a:latin typeface="Chalkboard" charset="0"/>
              </a:rPr>
              <a:t>1</a:t>
            </a:r>
            <a:r>
              <a:rPr lang="en-US">
                <a:solidFill>
                  <a:srgbClr val="0000FF"/>
                </a:solidFill>
                <a:latin typeface="Chalkboard" charset="0"/>
              </a:rPr>
              <a:t> sin(</a:t>
            </a:r>
            <a:r>
              <a:rPr lang="en-US">
                <a:solidFill>
                  <a:srgbClr val="0000FF"/>
                </a:solidFill>
                <a:latin typeface="Helvetica Neue" charset="0"/>
                <a:sym typeface="Symbol" charset="2"/>
              </a:rPr>
              <a:t></a:t>
            </a:r>
            <a:r>
              <a:rPr lang="en-US" baseline="-25000">
                <a:solidFill>
                  <a:srgbClr val="0000FF"/>
                </a:solidFill>
                <a:latin typeface="Chalkboard" charset="0"/>
              </a:rPr>
              <a:t>1</a:t>
            </a:r>
            <a:r>
              <a:rPr lang="en-US">
                <a:solidFill>
                  <a:srgbClr val="0000FF"/>
                </a:solidFill>
                <a:latin typeface="Chalkboard" charset="0"/>
              </a:rPr>
              <a:t>) = n</a:t>
            </a:r>
            <a:r>
              <a:rPr lang="en-US" baseline="-25000">
                <a:solidFill>
                  <a:srgbClr val="0000FF"/>
                </a:solidFill>
                <a:latin typeface="Chalkboard" charset="0"/>
              </a:rPr>
              <a:t>2</a:t>
            </a:r>
            <a:r>
              <a:rPr lang="en-US">
                <a:solidFill>
                  <a:srgbClr val="0000FF"/>
                </a:solidFill>
                <a:latin typeface="Chalkboard" charset="0"/>
              </a:rPr>
              <a:t> sin(</a:t>
            </a:r>
            <a:r>
              <a:rPr lang="en-US">
                <a:solidFill>
                  <a:srgbClr val="0000FF"/>
                </a:solidFill>
                <a:latin typeface="Helvetica Neue" charset="0"/>
                <a:sym typeface="Symbol" charset="2"/>
              </a:rPr>
              <a:t></a:t>
            </a:r>
            <a:r>
              <a:rPr lang="en-US" baseline="-25000">
                <a:solidFill>
                  <a:srgbClr val="0000FF"/>
                </a:solidFill>
                <a:latin typeface="Chalkboard" charset="0"/>
              </a:rPr>
              <a:t>2</a:t>
            </a:r>
            <a:r>
              <a:rPr lang="en-US">
                <a:solidFill>
                  <a:srgbClr val="0000FF"/>
                </a:solidFill>
                <a:latin typeface="Chalkboard" charset="0"/>
              </a:rPr>
              <a:t>)</a:t>
            </a:r>
          </a:p>
        </p:txBody>
      </p:sp>
      <p:sp>
        <p:nvSpPr>
          <p:cNvPr id="11313" name="Freeform 49"/>
          <p:cNvSpPr>
            <a:spLocks/>
          </p:cNvSpPr>
          <p:nvPr/>
        </p:nvSpPr>
        <p:spPr bwMode="auto">
          <a:xfrm>
            <a:off x="5570538" y="2146300"/>
            <a:ext cx="1447800" cy="1319213"/>
          </a:xfrm>
          <a:custGeom>
            <a:avLst/>
            <a:gdLst>
              <a:gd name="T0" fmla="*/ 0 w 912"/>
              <a:gd name="T1" fmla="*/ 0 h 976"/>
              <a:gd name="T2" fmla="*/ 576 w 912"/>
              <a:gd name="T3" fmla="*/ 395 h 976"/>
              <a:gd name="T4" fmla="*/ 912 w 912"/>
              <a:gd name="T5" fmla="*/ 976 h 9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12" h="976">
                <a:moveTo>
                  <a:pt x="0" y="0"/>
                </a:moveTo>
                <a:lnTo>
                  <a:pt x="576" y="395"/>
                </a:lnTo>
                <a:lnTo>
                  <a:pt x="912" y="976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14" name="Line 50"/>
          <p:cNvSpPr>
            <a:spLocks noChangeShapeType="1"/>
          </p:cNvSpPr>
          <p:nvPr/>
        </p:nvSpPr>
        <p:spPr bwMode="auto">
          <a:xfrm>
            <a:off x="6494463" y="2081213"/>
            <a:ext cx="0" cy="1341437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16" name="Rectangle 52"/>
          <p:cNvSpPr>
            <a:spLocks noChangeArrowheads="1"/>
          </p:cNvSpPr>
          <p:nvPr/>
        </p:nvSpPr>
        <p:spPr bwMode="auto">
          <a:xfrm>
            <a:off x="6011863" y="2132013"/>
            <a:ext cx="3778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tx2"/>
                </a:solidFill>
                <a:latin typeface="Helvetica Neue" charset="0"/>
                <a:sym typeface="Symbol" charset="2"/>
              </a:rPr>
              <a:t></a:t>
            </a:r>
            <a:r>
              <a:rPr lang="en-US" sz="2000" baseline="-25000">
                <a:solidFill>
                  <a:schemeClr val="tx2"/>
                </a:solidFill>
                <a:latin typeface="Chalkboard" charset="0"/>
              </a:rPr>
              <a:t>1</a:t>
            </a:r>
          </a:p>
        </p:txBody>
      </p:sp>
      <p:sp>
        <p:nvSpPr>
          <p:cNvPr id="11315" name="Arc 51"/>
          <p:cNvSpPr>
            <a:spLocks/>
          </p:cNvSpPr>
          <p:nvPr/>
        </p:nvSpPr>
        <p:spPr bwMode="auto">
          <a:xfrm rot="-5400000">
            <a:off x="6241257" y="2421731"/>
            <a:ext cx="255588" cy="257175"/>
          </a:xfrm>
          <a:custGeom>
            <a:avLst/>
            <a:gdLst>
              <a:gd name="G0" fmla="+- 0 0 0"/>
              <a:gd name="G1" fmla="+- 18334 0 0"/>
              <a:gd name="G2" fmla="+- 21600 0 0"/>
              <a:gd name="T0" fmla="*/ 11419 w 21583"/>
              <a:gd name="T1" fmla="*/ 0 h 18334"/>
              <a:gd name="T2" fmla="*/ 21583 w 21583"/>
              <a:gd name="T3" fmla="*/ 17478 h 18334"/>
              <a:gd name="T4" fmla="*/ 0 w 21583"/>
              <a:gd name="T5" fmla="*/ 18334 h 18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3" h="18334" fill="none" extrusionOk="0">
                <a:moveTo>
                  <a:pt x="11419" y="-1"/>
                </a:moveTo>
                <a:cubicBezTo>
                  <a:pt x="17493" y="3782"/>
                  <a:pt x="21299" y="10327"/>
                  <a:pt x="21583" y="17477"/>
                </a:cubicBezTo>
              </a:path>
              <a:path w="21583" h="18334" stroke="0" extrusionOk="0">
                <a:moveTo>
                  <a:pt x="11419" y="-1"/>
                </a:moveTo>
                <a:cubicBezTo>
                  <a:pt x="17493" y="3782"/>
                  <a:pt x="21299" y="10327"/>
                  <a:pt x="21583" y="17477"/>
                </a:cubicBezTo>
                <a:lnTo>
                  <a:pt x="0" y="18334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17" name="Arc 53"/>
          <p:cNvSpPr>
            <a:spLocks/>
          </p:cNvSpPr>
          <p:nvPr/>
        </p:nvSpPr>
        <p:spPr bwMode="auto">
          <a:xfrm rot="-16200000">
            <a:off x="6445250" y="2736850"/>
            <a:ext cx="255588" cy="141288"/>
          </a:xfrm>
          <a:custGeom>
            <a:avLst/>
            <a:gdLst>
              <a:gd name="G0" fmla="+- 0 0 0"/>
              <a:gd name="G1" fmla="+- 10153 0 0"/>
              <a:gd name="G2" fmla="+- 21600 0 0"/>
              <a:gd name="T0" fmla="*/ 19064 w 21599"/>
              <a:gd name="T1" fmla="*/ 0 h 10153"/>
              <a:gd name="T2" fmla="*/ 21599 w 21599"/>
              <a:gd name="T3" fmla="*/ 9958 h 10153"/>
              <a:gd name="T4" fmla="*/ 0 w 21599"/>
              <a:gd name="T5" fmla="*/ 10153 h 10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99" h="10153" fill="none" extrusionOk="0">
                <a:moveTo>
                  <a:pt x="19064" y="-1"/>
                </a:moveTo>
                <a:cubicBezTo>
                  <a:pt x="20698" y="3066"/>
                  <a:pt x="21567" y="6482"/>
                  <a:pt x="21599" y="9957"/>
                </a:cubicBezTo>
              </a:path>
              <a:path w="21599" h="10153" stroke="0" extrusionOk="0">
                <a:moveTo>
                  <a:pt x="19064" y="-1"/>
                </a:moveTo>
                <a:cubicBezTo>
                  <a:pt x="20698" y="3066"/>
                  <a:pt x="21567" y="6482"/>
                  <a:pt x="21599" y="9957"/>
                </a:cubicBezTo>
                <a:lnTo>
                  <a:pt x="0" y="10153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18" name="Rectangle 54"/>
          <p:cNvSpPr>
            <a:spLocks noChangeArrowheads="1"/>
          </p:cNvSpPr>
          <p:nvPr/>
        </p:nvSpPr>
        <p:spPr bwMode="auto">
          <a:xfrm>
            <a:off x="6470650" y="2978150"/>
            <a:ext cx="409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tx2"/>
                </a:solidFill>
                <a:latin typeface="Helvetica Neue" charset="0"/>
                <a:sym typeface="Symbol" charset="2"/>
              </a:rPr>
              <a:t></a:t>
            </a:r>
            <a:r>
              <a:rPr lang="en-US" sz="2000" baseline="-25000">
                <a:solidFill>
                  <a:schemeClr val="tx2"/>
                </a:solidFill>
                <a:latin typeface="Chalkboard" charset="0"/>
              </a:rPr>
              <a:t>2</a:t>
            </a:r>
          </a:p>
        </p:txBody>
      </p:sp>
      <p:sp>
        <p:nvSpPr>
          <p:cNvPr id="11320" name="Rectangle 56"/>
          <p:cNvSpPr>
            <a:spLocks noChangeArrowheads="1"/>
          </p:cNvSpPr>
          <p:nvPr/>
        </p:nvSpPr>
        <p:spPr bwMode="auto">
          <a:xfrm>
            <a:off x="552450" y="3670300"/>
            <a:ext cx="4551363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228600" indent="-228600">
              <a:buFont typeface="Times" charset="0"/>
              <a:buChar char="•"/>
            </a:pPr>
            <a:r>
              <a:rPr lang="en-US" sz="2000">
                <a:solidFill>
                  <a:srgbClr val="0000FF"/>
                </a:solidFill>
                <a:latin typeface="Chalkboard" charset="0"/>
              </a:rPr>
              <a:t>n sin(</a:t>
            </a:r>
            <a:r>
              <a:rPr lang="en-US" sz="2000">
                <a:solidFill>
                  <a:srgbClr val="0000FF"/>
                </a:solidFill>
                <a:latin typeface="Helvetica Neue" charset="0"/>
                <a:sym typeface="Symbol" charset="2"/>
              </a:rPr>
              <a:t></a:t>
            </a:r>
            <a:r>
              <a:rPr lang="en-US" sz="2000">
                <a:solidFill>
                  <a:srgbClr val="0000FF"/>
                </a:solidFill>
                <a:latin typeface="Chalkboard" charset="0"/>
              </a:rPr>
              <a:t>)  doesn’t change at horizontal interfaces</a:t>
            </a:r>
          </a:p>
          <a:p>
            <a:pPr marL="228600" indent="-228600">
              <a:buFont typeface="Times" charset="0"/>
              <a:buChar char="•"/>
            </a:pPr>
            <a:r>
              <a:rPr lang="en-US" sz="2000">
                <a:solidFill>
                  <a:srgbClr val="0000FF"/>
                </a:solidFill>
                <a:latin typeface="Chalkboard" charset="0"/>
              </a:rPr>
              <a:t>sin(</a:t>
            </a:r>
            <a:r>
              <a:rPr lang="en-US" sz="2000">
                <a:solidFill>
                  <a:srgbClr val="0000FF"/>
                </a:solidFill>
                <a:latin typeface="Helvetica Neue" charset="0"/>
                <a:sym typeface="Symbol" charset="2"/>
              </a:rPr>
              <a:t>anything</a:t>
            </a:r>
            <a:r>
              <a:rPr lang="en-US" sz="2000">
                <a:solidFill>
                  <a:srgbClr val="0000FF"/>
                </a:solidFill>
                <a:latin typeface="Chalkboard" charset="0"/>
              </a:rPr>
              <a:t>) </a:t>
            </a:r>
            <a:r>
              <a:rPr lang="en-US" sz="2000">
                <a:solidFill>
                  <a:srgbClr val="0000FF"/>
                </a:solidFill>
                <a:latin typeface="Chalkboard" charset="0"/>
                <a:sym typeface="Symbol" charset="2"/>
              </a:rPr>
              <a:t></a:t>
            </a:r>
            <a:r>
              <a:rPr lang="en-US" sz="2000">
                <a:solidFill>
                  <a:srgbClr val="0000FF"/>
                </a:solidFill>
                <a:latin typeface="Chalkboard" charset="0"/>
              </a:rPr>
              <a:t> 1</a:t>
            </a:r>
          </a:p>
        </p:txBody>
      </p:sp>
      <p:sp>
        <p:nvSpPr>
          <p:cNvPr id="11321" name="Rectangle 57"/>
          <p:cNvSpPr>
            <a:spLocks noChangeArrowheads="1"/>
          </p:cNvSpPr>
          <p:nvPr/>
        </p:nvSpPr>
        <p:spPr bwMode="auto">
          <a:xfrm>
            <a:off x="514350" y="4972050"/>
            <a:ext cx="5397500" cy="137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98463" indent="-398463">
              <a:buFont typeface="Symbol" charset="2"/>
              <a:buChar char="Þ"/>
            </a:pPr>
            <a:r>
              <a:rPr lang="en-US" sz="2000">
                <a:solidFill>
                  <a:srgbClr val="0000FF"/>
                </a:solidFill>
                <a:latin typeface="Chalkboard" charset="0"/>
              </a:rPr>
              <a:t>NA cannot exceed</a:t>
            </a:r>
          </a:p>
          <a:p>
            <a:pPr marL="398463" indent="-398463">
              <a:buFont typeface="Symbol" charset="2"/>
              <a:buNone/>
            </a:pPr>
            <a:r>
              <a:rPr lang="en-US" sz="2000">
                <a:solidFill>
                  <a:srgbClr val="0000FF"/>
                </a:solidFill>
                <a:latin typeface="Chalkboard" charset="0"/>
              </a:rPr>
              <a:t>	the </a:t>
            </a:r>
            <a:r>
              <a:rPr lang="en-US" sz="2000" i="1">
                <a:solidFill>
                  <a:srgbClr val="0000FF"/>
                </a:solidFill>
                <a:latin typeface="Chalkboard" charset="0"/>
              </a:rPr>
              <a:t>lowest</a:t>
            </a:r>
            <a:r>
              <a:rPr lang="en-US" sz="2000">
                <a:solidFill>
                  <a:srgbClr val="0000FF"/>
                </a:solidFill>
                <a:latin typeface="Chalkboard" charset="0"/>
              </a:rPr>
              <a:t> n between the</a:t>
            </a:r>
          </a:p>
          <a:p>
            <a:pPr marL="398463" indent="-398463">
              <a:buFont typeface="Symbol" charset="2"/>
              <a:buNone/>
            </a:pPr>
            <a:r>
              <a:rPr lang="en-US" sz="2000">
                <a:solidFill>
                  <a:srgbClr val="0000FF"/>
                </a:solidFill>
                <a:latin typeface="Chalkboard" charset="0"/>
              </a:rPr>
              <a:t>	sample and the objective lens</a:t>
            </a:r>
          </a:p>
          <a:p>
            <a:pPr marL="398463" indent="-398463">
              <a:buFont typeface="Symbol" charset="2"/>
              <a:buChar char="Þ"/>
            </a:pPr>
            <a:r>
              <a:rPr lang="en-US" sz="2000">
                <a:solidFill>
                  <a:srgbClr val="FF0000"/>
                </a:solidFill>
                <a:latin typeface="Chalkboard" charset="0"/>
              </a:rPr>
              <a:t>NA &gt;1 requires </a:t>
            </a:r>
            <a:r>
              <a:rPr lang="en-US" sz="2000" b="1" i="1">
                <a:solidFill>
                  <a:srgbClr val="FF0000"/>
                </a:solidFill>
                <a:latin typeface="Chalkboard" charset="0"/>
              </a:rPr>
              <a:t>fluid immersion</a:t>
            </a:r>
            <a:endParaRPr lang="en-US" sz="2000">
              <a:solidFill>
                <a:srgbClr val="0000FF"/>
              </a:solidFill>
              <a:latin typeface="Chalkboard" charset="0"/>
            </a:endParaRPr>
          </a:p>
        </p:txBody>
      </p:sp>
      <p:grpSp>
        <p:nvGrpSpPr>
          <p:cNvPr id="11324" name="Group 60"/>
          <p:cNvGrpSpPr>
            <a:grpSpLocks/>
          </p:cNvGrpSpPr>
          <p:nvPr/>
        </p:nvGrpSpPr>
        <p:grpSpPr bwMode="auto">
          <a:xfrm>
            <a:off x="1524000" y="2143125"/>
            <a:ext cx="1706563" cy="1422400"/>
            <a:chOff x="960" y="1446"/>
            <a:chExt cx="1075" cy="896"/>
          </a:xfrm>
        </p:grpSpPr>
        <p:sp>
          <p:nvSpPr>
            <p:cNvPr id="11293" name="Freeform 29"/>
            <p:cNvSpPr>
              <a:spLocks/>
            </p:cNvSpPr>
            <p:nvPr/>
          </p:nvSpPr>
          <p:spPr bwMode="auto">
            <a:xfrm rot="-16200000">
              <a:off x="1400" y="1573"/>
              <a:ext cx="194" cy="770"/>
            </a:xfrm>
            <a:custGeom>
              <a:avLst/>
              <a:gdLst>
                <a:gd name="T0" fmla="*/ 272 w 331"/>
                <a:gd name="T1" fmla="*/ 1088 h 1088"/>
                <a:gd name="T2" fmla="*/ 331 w 331"/>
                <a:gd name="T3" fmla="*/ 1088 h 1088"/>
                <a:gd name="T4" fmla="*/ 331 w 331"/>
                <a:gd name="T5" fmla="*/ 0 h 1088"/>
                <a:gd name="T6" fmla="*/ 272 w 331"/>
                <a:gd name="T7" fmla="*/ 0 h 1088"/>
                <a:gd name="T8" fmla="*/ 272 w 331"/>
                <a:gd name="T9" fmla="*/ 1088 h 1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1088">
                  <a:moveTo>
                    <a:pt x="272" y="1088"/>
                  </a:moveTo>
                  <a:cubicBezTo>
                    <a:pt x="301" y="1088"/>
                    <a:pt x="331" y="1088"/>
                    <a:pt x="331" y="1088"/>
                  </a:cubicBezTo>
                  <a:lnTo>
                    <a:pt x="331" y="0"/>
                  </a:lnTo>
                  <a:cubicBezTo>
                    <a:pt x="331" y="0"/>
                    <a:pt x="301" y="0"/>
                    <a:pt x="272" y="0"/>
                  </a:cubicBezTo>
                  <a:cubicBezTo>
                    <a:pt x="0" y="404"/>
                    <a:pt x="96" y="788"/>
                    <a:pt x="272" y="108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5" name="Freeform 31"/>
            <p:cNvSpPr>
              <a:spLocks/>
            </p:cNvSpPr>
            <p:nvPr/>
          </p:nvSpPr>
          <p:spPr bwMode="auto">
            <a:xfrm rot="-5400000">
              <a:off x="871" y="1712"/>
              <a:ext cx="896" cy="363"/>
            </a:xfrm>
            <a:custGeom>
              <a:avLst/>
              <a:gdLst>
                <a:gd name="T0" fmla="*/ 0 w 896"/>
                <a:gd name="T1" fmla="*/ 363 h 363"/>
                <a:gd name="T2" fmla="*/ 311 w 896"/>
                <a:gd name="T3" fmla="*/ 0 h 363"/>
                <a:gd name="T4" fmla="*/ 896 w 896"/>
                <a:gd name="T5" fmla="*/ 1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96" h="363">
                  <a:moveTo>
                    <a:pt x="0" y="363"/>
                  </a:moveTo>
                  <a:lnTo>
                    <a:pt x="311" y="0"/>
                  </a:lnTo>
                  <a:lnTo>
                    <a:pt x="896" y="1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6" name="Freeform 32"/>
            <p:cNvSpPr>
              <a:spLocks/>
            </p:cNvSpPr>
            <p:nvPr/>
          </p:nvSpPr>
          <p:spPr bwMode="auto">
            <a:xfrm rot="-5400000">
              <a:off x="1229" y="1723"/>
              <a:ext cx="890" cy="347"/>
            </a:xfrm>
            <a:custGeom>
              <a:avLst/>
              <a:gdLst>
                <a:gd name="T0" fmla="*/ 0 w 890"/>
                <a:gd name="T1" fmla="*/ 0 h 347"/>
                <a:gd name="T2" fmla="*/ 312 w 890"/>
                <a:gd name="T3" fmla="*/ 345 h 347"/>
                <a:gd name="T4" fmla="*/ 890 w 890"/>
                <a:gd name="T5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90" h="347">
                  <a:moveTo>
                    <a:pt x="0" y="0"/>
                  </a:moveTo>
                  <a:lnTo>
                    <a:pt x="312" y="345"/>
                  </a:lnTo>
                  <a:lnTo>
                    <a:pt x="890" y="347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7" name="Line 33"/>
            <p:cNvSpPr>
              <a:spLocks noChangeShapeType="1"/>
            </p:cNvSpPr>
            <p:nvPr/>
          </p:nvSpPr>
          <p:spPr bwMode="auto">
            <a:xfrm>
              <a:off x="960" y="1648"/>
              <a:ext cx="148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8" name="Line 34"/>
            <p:cNvSpPr>
              <a:spLocks noChangeShapeType="1"/>
            </p:cNvSpPr>
            <p:nvPr/>
          </p:nvSpPr>
          <p:spPr bwMode="auto">
            <a:xfrm>
              <a:off x="1876" y="1648"/>
              <a:ext cx="159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9" name="Freeform 35"/>
            <p:cNvSpPr>
              <a:spLocks/>
            </p:cNvSpPr>
            <p:nvPr/>
          </p:nvSpPr>
          <p:spPr bwMode="auto">
            <a:xfrm rot="-5400000">
              <a:off x="1039" y="1402"/>
              <a:ext cx="564" cy="721"/>
            </a:xfrm>
            <a:custGeom>
              <a:avLst/>
              <a:gdLst>
                <a:gd name="T0" fmla="*/ 0 w 384"/>
                <a:gd name="T1" fmla="*/ 96 h 491"/>
                <a:gd name="T2" fmla="*/ 96 w 384"/>
                <a:gd name="T3" fmla="*/ 0 h 491"/>
                <a:gd name="T4" fmla="*/ 384 w 384"/>
                <a:gd name="T5" fmla="*/ 0 h 491"/>
                <a:gd name="T6" fmla="*/ 384 w 384"/>
                <a:gd name="T7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4" h="491">
                  <a:moveTo>
                    <a:pt x="0" y="96"/>
                  </a:moveTo>
                  <a:lnTo>
                    <a:pt x="96" y="0"/>
                  </a:lnTo>
                  <a:lnTo>
                    <a:pt x="384" y="0"/>
                  </a:lnTo>
                  <a:lnTo>
                    <a:pt x="384" y="491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00" name="Freeform 36"/>
            <p:cNvSpPr>
              <a:spLocks/>
            </p:cNvSpPr>
            <p:nvPr/>
          </p:nvSpPr>
          <p:spPr bwMode="auto">
            <a:xfrm rot="16200000" flipV="1">
              <a:off x="1391" y="1402"/>
              <a:ext cx="564" cy="722"/>
            </a:xfrm>
            <a:custGeom>
              <a:avLst/>
              <a:gdLst>
                <a:gd name="T0" fmla="*/ 0 w 384"/>
                <a:gd name="T1" fmla="*/ 96 h 491"/>
                <a:gd name="T2" fmla="*/ 96 w 384"/>
                <a:gd name="T3" fmla="*/ 0 h 491"/>
                <a:gd name="T4" fmla="*/ 384 w 384"/>
                <a:gd name="T5" fmla="*/ 0 h 491"/>
                <a:gd name="T6" fmla="*/ 384 w 384"/>
                <a:gd name="T7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4" h="491">
                  <a:moveTo>
                    <a:pt x="0" y="96"/>
                  </a:moveTo>
                  <a:lnTo>
                    <a:pt x="96" y="0"/>
                  </a:lnTo>
                  <a:lnTo>
                    <a:pt x="384" y="0"/>
                  </a:lnTo>
                  <a:lnTo>
                    <a:pt x="384" y="491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01" name="Line 37"/>
            <p:cNvSpPr>
              <a:spLocks noChangeShapeType="1"/>
            </p:cNvSpPr>
            <p:nvPr/>
          </p:nvSpPr>
          <p:spPr bwMode="auto">
            <a:xfrm rot="-5400000">
              <a:off x="1058" y="1892"/>
              <a:ext cx="88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03" name="Arc 39"/>
            <p:cNvSpPr>
              <a:spLocks/>
            </p:cNvSpPr>
            <p:nvPr/>
          </p:nvSpPr>
          <p:spPr bwMode="auto">
            <a:xfrm rot="-5400000">
              <a:off x="1392" y="2228"/>
              <a:ext cx="123" cy="94"/>
            </a:xfrm>
            <a:custGeom>
              <a:avLst/>
              <a:gdLst>
                <a:gd name="G0" fmla="+- 0 0 0"/>
                <a:gd name="G1" fmla="+- 16530 0 0"/>
                <a:gd name="G2" fmla="+- 21600 0 0"/>
                <a:gd name="T0" fmla="*/ 13903 w 21600"/>
                <a:gd name="T1" fmla="*/ 0 h 16530"/>
                <a:gd name="T2" fmla="*/ 21600 w 21600"/>
                <a:gd name="T3" fmla="*/ 16530 h 16530"/>
                <a:gd name="T4" fmla="*/ 0 w 21600"/>
                <a:gd name="T5" fmla="*/ 16530 h 16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6530" fill="none" extrusionOk="0">
                  <a:moveTo>
                    <a:pt x="13903" y="-1"/>
                  </a:moveTo>
                  <a:cubicBezTo>
                    <a:pt x="18782" y="4103"/>
                    <a:pt x="21600" y="10153"/>
                    <a:pt x="21600" y="16530"/>
                  </a:cubicBezTo>
                </a:path>
                <a:path w="21600" h="16530" stroke="0" extrusionOk="0">
                  <a:moveTo>
                    <a:pt x="13903" y="-1"/>
                  </a:moveTo>
                  <a:cubicBezTo>
                    <a:pt x="18782" y="4103"/>
                    <a:pt x="21600" y="10153"/>
                    <a:pt x="21600" y="16530"/>
                  </a:cubicBezTo>
                  <a:lnTo>
                    <a:pt x="0" y="1653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04" name="Rectangle 40"/>
            <p:cNvSpPr>
              <a:spLocks noChangeArrowheads="1"/>
            </p:cNvSpPr>
            <p:nvPr/>
          </p:nvSpPr>
          <p:spPr bwMode="auto">
            <a:xfrm>
              <a:off x="1312" y="2022"/>
              <a:ext cx="2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chemeClr val="tx2"/>
                  </a:solidFill>
                  <a:latin typeface="Chalkboard" charset="0"/>
                  <a:sym typeface="Symbol" charset="2"/>
                </a:rPr>
                <a:t></a:t>
              </a:r>
              <a:endParaRPr lang="en-US" sz="2000">
                <a:solidFill>
                  <a:schemeClr val="tx2"/>
                </a:solidFill>
                <a:latin typeface="Chalkboard" charset="0"/>
              </a:endParaRPr>
            </a:p>
          </p:txBody>
        </p:sp>
      </p:grpSp>
      <p:sp>
        <p:nvSpPr>
          <p:cNvPr id="11365" name="Rectangle 101"/>
          <p:cNvSpPr>
            <a:spLocks noChangeArrowheads="1"/>
          </p:cNvSpPr>
          <p:nvPr/>
        </p:nvSpPr>
        <p:spPr bwMode="auto">
          <a:xfrm>
            <a:off x="6748463" y="5961063"/>
            <a:ext cx="846137" cy="423862"/>
          </a:xfrm>
          <a:prstGeom prst="rect">
            <a:avLst/>
          </a:prstGeom>
          <a:solidFill>
            <a:srgbClr val="E8F4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27" name="Freeform 63"/>
          <p:cNvSpPr>
            <a:spLocks/>
          </p:cNvSpPr>
          <p:nvPr/>
        </p:nvSpPr>
        <p:spPr bwMode="auto">
          <a:xfrm rot="-16200000">
            <a:off x="6896100" y="4359275"/>
            <a:ext cx="476250" cy="1892300"/>
          </a:xfrm>
          <a:custGeom>
            <a:avLst/>
            <a:gdLst>
              <a:gd name="T0" fmla="*/ 272 w 331"/>
              <a:gd name="T1" fmla="*/ 1088 h 1088"/>
              <a:gd name="T2" fmla="*/ 331 w 331"/>
              <a:gd name="T3" fmla="*/ 1088 h 1088"/>
              <a:gd name="T4" fmla="*/ 331 w 331"/>
              <a:gd name="T5" fmla="*/ 0 h 1088"/>
              <a:gd name="T6" fmla="*/ 272 w 331"/>
              <a:gd name="T7" fmla="*/ 0 h 1088"/>
              <a:gd name="T8" fmla="*/ 272 w 331"/>
              <a:gd name="T9" fmla="*/ 1088 h 10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30" name="Line 66"/>
          <p:cNvSpPr>
            <a:spLocks noChangeShapeType="1"/>
          </p:cNvSpPr>
          <p:nvPr/>
        </p:nvSpPr>
        <p:spPr bwMode="auto">
          <a:xfrm>
            <a:off x="5813425" y="4543425"/>
            <a:ext cx="39846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31" name="Line 67"/>
          <p:cNvSpPr>
            <a:spLocks noChangeShapeType="1"/>
          </p:cNvSpPr>
          <p:nvPr/>
        </p:nvSpPr>
        <p:spPr bwMode="auto">
          <a:xfrm>
            <a:off x="8066088" y="4543425"/>
            <a:ext cx="39052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32" name="Freeform 68"/>
          <p:cNvSpPr>
            <a:spLocks/>
          </p:cNvSpPr>
          <p:nvPr/>
        </p:nvSpPr>
        <p:spPr bwMode="auto">
          <a:xfrm rot="-5400000">
            <a:off x="6006306" y="3939382"/>
            <a:ext cx="1387475" cy="1773238"/>
          </a:xfrm>
          <a:custGeom>
            <a:avLst/>
            <a:gdLst>
              <a:gd name="T0" fmla="*/ 0 w 384"/>
              <a:gd name="T1" fmla="*/ 96 h 491"/>
              <a:gd name="T2" fmla="*/ 96 w 384"/>
              <a:gd name="T3" fmla="*/ 0 h 491"/>
              <a:gd name="T4" fmla="*/ 384 w 384"/>
              <a:gd name="T5" fmla="*/ 0 h 491"/>
              <a:gd name="T6" fmla="*/ 384 w 384"/>
              <a:gd name="T7" fmla="*/ 491 h 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4" h="491">
                <a:moveTo>
                  <a:pt x="0" y="96"/>
                </a:moveTo>
                <a:lnTo>
                  <a:pt x="96" y="0"/>
                </a:lnTo>
                <a:lnTo>
                  <a:pt x="384" y="0"/>
                </a:lnTo>
                <a:lnTo>
                  <a:pt x="384" y="491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33" name="Freeform 69"/>
          <p:cNvSpPr>
            <a:spLocks/>
          </p:cNvSpPr>
          <p:nvPr/>
        </p:nvSpPr>
        <p:spPr bwMode="auto">
          <a:xfrm rot="16200000" flipV="1">
            <a:off x="6872288" y="3938588"/>
            <a:ext cx="1387475" cy="1774825"/>
          </a:xfrm>
          <a:custGeom>
            <a:avLst/>
            <a:gdLst>
              <a:gd name="T0" fmla="*/ 0 w 384"/>
              <a:gd name="T1" fmla="*/ 96 h 491"/>
              <a:gd name="T2" fmla="*/ 96 w 384"/>
              <a:gd name="T3" fmla="*/ 0 h 491"/>
              <a:gd name="T4" fmla="*/ 384 w 384"/>
              <a:gd name="T5" fmla="*/ 0 h 491"/>
              <a:gd name="T6" fmla="*/ 384 w 384"/>
              <a:gd name="T7" fmla="*/ 491 h 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4" h="491">
                <a:moveTo>
                  <a:pt x="0" y="96"/>
                </a:moveTo>
                <a:lnTo>
                  <a:pt x="96" y="0"/>
                </a:lnTo>
                <a:lnTo>
                  <a:pt x="384" y="0"/>
                </a:lnTo>
                <a:lnTo>
                  <a:pt x="384" y="491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54" name="Rectangle 90"/>
          <p:cNvSpPr>
            <a:spLocks noChangeArrowheads="1"/>
          </p:cNvSpPr>
          <p:nvPr/>
        </p:nvSpPr>
        <p:spPr bwMode="auto">
          <a:xfrm>
            <a:off x="8129588" y="5103813"/>
            <a:ext cx="1370012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tabLst>
                <a:tab pos="571500" algn="l"/>
              </a:tabLst>
            </a:pPr>
            <a:r>
              <a:rPr lang="en-US" sz="1400">
                <a:solidFill>
                  <a:schemeClr val="tx2"/>
                </a:solidFill>
                <a:latin typeface="Helvetica Neue" charset="0"/>
              </a:rPr>
              <a:t>Cover</a:t>
            </a:r>
          </a:p>
          <a:p>
            <a:pPr algn="ctr">
              <a:tabLst>
                <a:tab pos="571500" algn="l"/>
              </a:tabLst>
            </a:pPr>
            <a:r>
              <a:rPr lang="en-US" sz="1400">
                <a:solidFill>
                  <a:schemeClr val="tx2"/>
                </a:solidFill>
                <a:latin typeface="Helvetica Neue" charset="0"/>
              </a:rPr>
              <a:t>glass</a:t>
            </a:r>
            <a:endParaRPr lang="en-US" sz="1400">
              <a:solidFill>
                <a:srgbClr val="0000FF"/>
              </a:solidFill>
              <a:latin typeface="Helvetica Neue" charset="0"/>
            </a:endParaRPr>
          </a:p>
        </p:txBody>
      </p:sp>
      <p:sp>
        <p:nvSpPr>
          <p:cNvPr id="11355" name="Rectangle 91"/>
          <p:cNvSpPr>
            <a:spLocks noChangeArrowheads="1"/>
          </p:cNvSpPr>
          <p:nvPr/>
        </p:nvSpPr>
        <p:spPr bwMode="auto">
          <a:xfrm>
            <a:off x="7585075" y="5973763"/>
            <a:ext cx="13700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tabLst>
                <a:tab pos="571500" algn="l"/>
              </a:tabLst>
            </a:pPr>
            <a:r>
              <a:rPr lang="en-US" sz="1400">
                <a:solidFill>
                  <a:schemeClr val="tx2"/>
                </a:solidFill>
                <a:latin typeface="Helvetica Neue" charset="0"/>
              </a:rPr>
              <a:t>Sample</a:t>
            </a:r>
            <a:endParaRPr lang="en-US" sz="1400">
              <a:solidFill>
                <a:srgbClr val="0000FF"/>
              </a:solidFill>
              <a:latin typeface="Helvetica Neue" charset="0"/>
            </a:endParaRPr>
          </a:p>
        </p:txBody>
      </p:sp>
      <p:sp>
        <p:nvSpPr>
          <p:cNvPr id="11359" name="Line 95"/>
          <p:cNvSpPr>
            <a:spLocks noChangeShapeType="1"/>
          </p:cNvSpPr>
          <p:nvPr/>
        </p:nvSpPr>
        <p:spPr bwMode="auto">
          <a:xfrm flipH="1">
            <a:off x="8542338" y="5578475"/>
            <a:ext cx="196850" cy="195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1" name="Freeform 97"/>
          <p:cNvSpPr>
            <a:spLocks/>
          </p:cNvSpPr>
          <p:nvPr/>
        </p:nvSpPr>
        <p:spPr bwMode="auto">
          <a:xfrm>
            <a:off x="6223000" y="5537200"/>
            <a:ext cx="1811338" cy="177800"/>
          </a:xfrm>
          <a:custGeom>
            <a:avLst/>
            <a:gdLst>
              <a:gd name="T0" fmla="*/ 5 w 1141"/>
              <a:gd name="T1" fmla="*/ 6 h 107"/>
              <a:gd name="T2" fmla="*/ 1141 w 1141"/>
              <a:gd name="T3" fmla="*/ 0 h 107"/>
              <a:gd name="T4" fmla="*/ 1141 w 1141"/>
              <a:gd name="T5" fmla="*/ 107 h 107"/>
              <a:gd name="T6" fmla="*/ 0 w 1141"/>
              <a:gd name="T7" fmla="*/ 107 h 107"/>
              <a:gd name="T8" fmla="*/ 5 w 1141"/>
              <a:gd name="T9" fmla="*/ 6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1" h="107">
                <a:moveTo>
                  <a:pt x="5" y="6"/>
                </a:moveTo>
                <a:lnTo>
                  <a:pt x="1141" y="0"/>
                </a:lnTo>
                <a:cubicBezTo>
                  <a:pt x="1141" y="0"/>
                  <a:pt x="1117" y="56"/>
                  <a:pt x="1141" y="107"/>
                </a:cubicBezTo>
                <a:cubicBezTo>
                  <a:pt x="187" y="107"/>
                  <a:pt x="565" y="107"/>
                  <a:pt x="0" y="107"/>
                </a:cubicBezTo>
                <a:cubicBezTo>
                  <a:pt x="37" y="70"/>
                  <a:pt x="5" y="6"/>
                  <a:pt x="5" y="6"/>
                </a:cubicBezTo>
                <a:close/>
              </a:path>
            </a:pathLst>
          </a:custGeom>
          <a:solidFill>
            <a:srgbClr val="EEFE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58" name="Freeform 94"/>
          <p:cNvSpPr>
            <a:spLocks/>
          </p:cNvSpPr>
          <p:nvPr/>
        </p:nvSpPr>
        <p:spPr bwMode="auto">
          <a:xfrm>
            <a:off x="6248400" y="3962400"/>
            <a:ext cx="889000" cy="1989138"/>
          </a:xfrm>
          <a:custGeom>
            <a:avLst/>
            <a:gdLst>
              <a:gd name="T0" fmla="*/ 560 w 560"/>
              <a:gd name="T1" fmla="*/ 1253 h 1253"/>
              <a:gd name="T2" fmla="*/ 0 w 560"/>
              <a:gd name="T3" fmla="*/ 939 h 1253"/>
              <a:gd name="T4" fmla="*/ 0 w 560"/>
              <a:gd name="T5" fmla="*/ 0 h 1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60" h="1253">
                <a:moveTo>
                  <a:pt x="560" y="1253"/>
                </a:moveTo>
                <a:lnTo>
                  <a:pt x="0" y="939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2" name="Rectangle 98"/>
          <p:cNvSpPr>
            <a:spLocks noChangeArrowheads="1"/>
          </p:cNvSpPr>
          <p:nvPr/>
        </p:nvSpPr>
        <p:spPr bwMode="auto">
          <a:xfrm>
            <a:off x="4573588" y="5076825"/>
            <a:ext cx="1370012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tabLst>
                <a:tab pos="571500" algn="l"/>
              </a:tabLst>
            </a:pPr>
            <a:r>
              <a:rPr lang="en-US" sz="1400">
                <a:solidFill>
                  <a:schemeClr val="tx2"/>
                </a:solidFill>
                <a:latin typeface="Helvetica Neue" charset="0"/>
              </a:rPr>
              <a:t>Immersion fluid</a:t>
            </a:r>
            <a:endParaRPr lang="en-US" sz="1400">
              <a:solidFill>
                <a:srgbClr val="0000FF"/>
              </a:solidFill>
              <a:latin typeface="Helvetica Neue" charset="0"/>
            </a:endParaRPr>
          </a:p>
        </p:txBody>
      </p:sp>
      <p:sp>
        <p:nvSpPr>
          <p:cNvPr id="11363" name="Line 99"/>
          <p:cNvSpPr>
            <a:spLocks noChangeShapeType="1"/>
          </p:cNvSpPr>
          <p:nvPr/>
        </p:nvSpPr>
        <p:spPr bwMode="auto">
          <a:xfrm>
            <a:off x="5510213" y="5426075"/>
            <a:ext cx="806450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0" name="Line 96"/>
          <p:cNvSpPr>
            <a:spLocks noChangeShapeType="1"/>
          </p:cNvSpPr>
          <p:nvPr/>
        </p:nvSpPr>
        <p:spPr bwMode="auto">
          <a:xfrm flipV="1">
            <a:off x="7137400" y="3962400"/>
            <a:ext cx="0" cy="1989138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90" name="Freeform 126"/>
          <p:cNvSpPr>
            <a:spLocks/>
          </p:cNvSpPr>
          <p:nvPr/>
        </p:nvSpPr>
        <p:spPr bwMode="auto">
          <a:xfrm flipH="1">
            <a:off x="7140575" y="3962400"/>
            <a:ext cx="889000" cy="1989138"/>
          </a:xfrm>
          <a:custGeom>
            <a:avLst/>
            <a:gdLst>
              <a:gd name="T0" fmla="*/ 560 w 560"/>
              <a:gd name="T1" fmla="*/ 1253 h 1253"/>
              <a:gd name="T2" fmla="*/ 0 w 560"/>
              <a:gd name="T3" fmla="*/ 939 h 1253"/>
              <a:gd name="T4" fmla="*/ 0 w 560"/>
              <a:gd name="T5" fmla="*/ 0 h 1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60" h="1253">
                <a:moveTo>
                  <a:pt x="560" y="1253"/>
                </a:moveTo>
                <a:lnTo>
                  <a:pt x="0" y="939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33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566738" y="0"/>
            <a:ext cx="7772400" cy="584200"/>
          </a:xfrm>
        </p:spPr>
        <p:txBody>
          <a:bodyPr>
            <a:normAutofit/>
          </a:bodyPr>
          <a:lstStyle/>
          <a:p>
            <a:r>
              <a:rPr lang="en-US"/>
              <a:t>Immersion Objectives</a:t>
            </a:r>
          </a:p>
        </p:txBody>
      </p:sp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73313" y="1189038"/>
            <a:ext cx="4254500" cy="158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6806" name="Rectangle 6"/>
          <p:cNvSpPr>
            <a:spLocks noChangeArrowheads="1"/>
          </p:cNvSpPr>
          <p:nvPr/>
        </p:nvSpPr>
        <p:spPr bwMode="auto">
          <a:xfrm>
            <a:off x="4867275" y="3322638"/>
            <a:ext cx="3711575" cy="2503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tabLst>
                <a:tab pos="571500" algn="l"/>
              </a:tabLst>
            </a:pPr>
            <a:r>
              <a:rPr lang="en-US" sz="1800">
                <a:solidFill>
                  <a:schemeClr val="tx2"/>
                </a:solidFill>
                <a:latin typeface="Chalkboard" charset="0"/>
              </a:rPr>
              <a:t>Oil immersion:</a:t>
            </a:r>
          </a:p>
          <a:p>
            <a:pPr marL="284163" lvl="1" indent="-169863">
              <a:tabLst>
                <a:tab pos="571500" algn="l"/>
              </a:tabLst>
            </a:pPr>
            <a:r>
              <a:rPr lang="en-US" sz="1600">
                <a:solidFill>
                  <a:srgbClr val="0000FF"/>
                </a:solidFill>
                <a:latin typeface="Chalkboard" charset="0"/>
              </a:rPr>
              <a:t>	n </a:t>
            </a:r>
            <a:r>
              <a:rPr lang="en-US" sz="1600">
                <a:solidFill>
                  <a:srgbClr val="0000FF"/>
                </a:solidFill>
                <a:latin typeface="Chalkboard" charset="0"/>
                <a:sym typeface="Symbol" pitchFamily="18" charset="2"/>
              </a:rPr>
              <a:t> </a:t>
            </a:r>
            <a:r>
              <a:rPr lang="en-US" sz="1600">
                <a:solidFill>
                  <a:srgbClr val="0000FF"/>
                </a:solidFill>
                <a:latin typeface="Chalkboard" charset="0"/>
              </a:rPr>
              <a:t>1.515</a:t>
            </a:r>
          </a:p>
          <a:p>
            <a:pPr marL="284163" lvl="1" indent="-169863">
              <a:tabLst>
                <a:tab pos="571500" algn="l"/>
              </a:tabLst>
            </a:pPr>
            <a:r>
              <a:rPr lang="en-US" sz="1600">
                <a:solidFill>
                  <a:srgbClr val="0000FF"/>
                </a:solidFill>
                <a:latin typeface="Chalkboard" charset="0"/>
              </a:rPr>
              <a:t>	max NA </a:t>
            </a:r>
            <a:r>
              <a:rPr lang="en-US" sz="1600">
                <a:solidFill>
                  <a:srgbClr val="0000FF"/>
                </a:solidFill>
                <a:latin typeface="Chalkboard" charset="0"/>
                <a:sym typeface="Symbol" pitchFamily="18" charset="2"/>
              </a:rPr>
              <a:t> </a:t>
            </a:r>
            <a:r>
              <a:rPr lang="en-US" sz="1600" b="1">
                <a:solidFill>
                  <a:srgbClr val="0000FF"/>
                </a:solidFill>
                <a:latin typeface="Chalkboard" charset="0"/>
              </a:rPr>
              <a:t>1.4</a:t>
            </a:r>
            <a:r>
              <a:rPr lang="en-US" sz="1600">
                <a:solidFill>
                  <a:srgbClr val="0000FF"/>
                </a:solidFill>
                <a:latin typeface="Chalkboard" charset="0"/>
              </a:rPr>
              <a:t> (1.45–1.49 for TIRF)</a:t>
            </a:r>
          </a:p>
          <a:p>
            <a:pPr>
              <a:tabLst>
                <a:tab pos="571500" algn="l"/>
              </a:tabLst>
            </a:pPr>
            <a:r>
              <a:rPr lang="en-US" sz="1800">
                <a:solidFill>
                  <a:schemeClr val="tx2"/>
                </a:solidFill>
                <a:latin typeface="Chalkboard" charset="0"/>
              </a:rPr>
              <a:t>Glycerol immersion:</a:t>
            </a:r>
          </a:p>
          <a:p>
            <a:pPr marL="284163" lvl="1" indent="-169863">
              <a:tabLst>
                <a:tab pos="571500" algn="l"/>
              </a:tabLst>
            </a:pPr>
            <a:r>
              <a:rPr lang="en-US" sz="1800">
                <a:solidFill>
                  <a:srgbClr val="0000FF"/>
                </a:solidFill>
                <a:latin typeface="Chalkboard" charset="0"/>
              </a:rPr>
              <a:t>	n </a:t>
            </a:r>
            <a:r>
              <a:rPr lang="en-US" sz="1800">
                <a:solidFill>
                  <a:srgbClr val="0000FF"/>
                </a:solidFill>
                <a:latin typeface="Chalkboard" charset="0"/>
                <a:sym typeface="Symbol" pitchFamily="18" charset="2"/>
              </a:rPr>
              <a:t> </a:t>
            </a:r>
            <a:r>
              <a:rPr lang="en-US" sz="1800">
                <a:solidFill>
                  <a:srgbClr val="0000FF"/>
                </a:solidFill>
                <a:latin typeface="Chalkboard" charset="0"/>
              </a:rPr>
              <a:t>1.45  (85%)</a:t>
            </a:r>
          </a:p>
          <a:p>
            <a:pPr marL="284163" lvl="1" indent="-169863">
              <a:tabLst>
                <a:tab pos="571500" algn="l"/>
              </a:tabLst>
            </a:pPr>
            <a:r>
              <a:rPr lang="en-US" sz="1800">
                <a:solidFill>
                  <a:srgbClr val="0000FF"/>
                </a:solidFill>
                <a:latin typeface="Chalkboard" charset="0"/>
              </a:rPr>
              <a:t>	max NA </a:t>
            </a:r>
            <a:r>
              <a:rPr lang="en-US" sz="1800">
                <a:solidFill>
                  <a:srgbClr val="0000FF"/>
                </a:solidFill>
                <a:latin typeface="Chalkboard" charset="0"/>
                <a:sym typeface="Symbol" pitchFamily="18" charset="2"/>
              </a:rPr>
              <a:t> </a:t>
            </a:r>
            <a:r>
              <a:rPr lang="en-US" sz="1800" b="1">
                <a:solidFill>
                  <a:srgbClr val="0000FF"/>
                </a:solidFill>
                <a:latin typeface="Chalkboard" charset="0"/>
              </a:rPr>
              <a:t>1.35</a:t>
            </a:r>
            <a:r>
              <a:rPr lang="en-US" sz="1800">
                <a:solidFill>
                  <a:srgbClr val="0000FF"/>
                </a:solidFill>
                <a:latin typeface="Chalkboard" charset="0"/>
              </a:rPr>
              <a:t>   (Leica)</a:t>
            </a:r>
          </a:p>
          <a:p>
            <a:pPr>
              <a:tabLst>
                <a:tab pos="571500" algn="l"/>
              </a:tabLst>
            </a:pPr>
            <a:r>
              <a:rPr lang="en-US" sz="1800">
                <a:solidFill>
                  <a:schemeClr val="tx2"/>
                </a:solidFill>
                <a:latin typeface="Chalkboard" charset="0"/>
              </a:rPr>
              <a:t>Water immersion:</a:t>
            </a:r>
          </a:p>
          <a:p>
            <a:pPr marL="284163" lvl="1" indent="-169863">
              <a:tabLst>
                <a:tab pos="571500" algn="l"/>
              </a:tabLst>
            </a:pPr>
            <a:r>
              <a:rPr lang="en-US" sz="1800">
                <a:solidFill>
                  <a:srgbClr val="0000FF"/>
                </a:solidFill>
                <a:latin typeface="Chalkboard" charset="0"/>
              </a:rPr>
              <a:t>	n </a:t>
            </a:r>
            <a:r>
              <a:rPr lang="en-US" sz="1800">
                <a:solidFill>
                  <a:srgbClr val="0000FF"/>
                </a:solidFill>
                <a:latin typeface="Chalkboard" charset="0"/>
                <a:sym typeface="Symbol" pitchFamily="18" charset="2"/>
              </a:rPr>
              <a:t> </a:t>
            </a:r>
            <a:r>
              <a:rPr lang="en-US" sz="1800">
                <a:solidFill>
                  <a:srgbClr val="0000FF"/>
                </a:solidFill>
                <a:latin typeface="Chalkboard" charset="0"/>
              </a:rPr>
              <a:t>1.33 </a:t>
            </a:r>
          </a:p>
          <a:p>
            <a:pPr marL="284163" lvl="1" indent="-169863">
              <a:tabLst>
                <a:tab pos="571500" algn="l"/>
              </a:tabLst>
            </a:pPr>
            <a:r>
              <a:rPr lang="en-US" sz="1800">
                <a:solidFill>
                  <a:srgbClr val="0000FF"/>
                </a:solidFill>
                <a:latin typeface="Chalkboard" charset="0"/>
              </a:rPr>
              <a:t>	max NA </a:t>
            </a:r>
            <a:r>
              <a:rPr lang="en-US" sz="1800">
                <a:solidFill>
                  <a:srgbClr val="0000FF"/>
                </a:solidFill>
                <a:latin typeface="Chalkboard" charset="0"/>
                <a:sym typeface="Symbol" pitchFamily="18" charset="2"/>
              </a:rPr>
              <a:t> </a:t>
            </a:r>
            <a:r>
              <a:rPr lang="en-US" sz="1800" b="1">
                <a:solidFill>
                  <a:srgbClr val="0000FF"/>
                </a:solidFill>
                <a:latin typeface="Chalkboard" charset="0"/>
              </a:rPr>
              <a:t>1.2</a:t>
            </a:r>
          </a:p>
        </p:txBody>
      </p:sp>
      <p:sp>
        <p:nvSpPr>
          <p:cNvPr id="76822" name="Rectangle 22"/>
          <p:cNvSpPr>
            <a:spLocks noChangeArrowheads="1"/>
          </p:cNvSpPr>
          <p:nvPr/>
        </p:nvSpPr>
        <p:spPr bwMode="auto">
          <a:xfrm>
            <a:off x="660400" y="5021263"/>
            <a:ext cx="25415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halkboard" charset="0"/>
              </a:rPr>
              <a:t>NA can approach</a:t>
            </a:r>
          </a:p>
          <a:p>
            <a:r>
              <a:rPr lang="en-US">
                <a:solidFill>
                  <a:srgbClr val="0000FF"/>
                </a:solidFill>
                <a:latin typeface="Chalkboard" charset="0"/>
              </a:rPr>
              <a:t>the index of the</a:t>
            </a:r>
          </a:p>
          <a:p>
            <a:r>
              <a:rPr lang="en-US">
                <a:solidFill>
                  <a:srgbClr val="0000FF"/>
                </a:solidFill>
                <a:latin typeface="Chalkboard" charset="0"/>
              </a:rPr>
              <a:t>immersion fluid</a:t>
            </a:r>
          </a:p>
        </p:txBody>
      </p:sp>
      <p:sp>
        <p:nvSpPr>
          <p:cNvPr id="76823" name="Rectangle 23"/>
          <p:cNvSpPr>
            <a:spLocks noChangeArrowheads="1"/>
          </p:cNvSpPr>
          <p:nvPr/>
        </p:nvSpPr>
        <p:spPr bwMode="auto">
          <a:xfrm>
            <a:off x="285750" y="3248025"/>
            <a:ext cx="539750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98463" indent="-398463">
              <a:buFont typeface="Symbol" pitchFamily="18" charset="2"/>
              <a:buChar char="Þ"/>
            </a:pPr>
            <a:r>
              <a:rPr lang="en-US" sz="2000">
                <a:solidFill>
                  <a:srgbClr val="0000FF"/>
                </a:solidFill>
                <a:latin typeface="Chalkboard" charset="0"/>
              </a:rPr>
              <a:t>NA cannot exceed</a:t>
            </a:r>
          </a:p>
          <a:p>
            <a:pPr marL="398463" indent="-398463">
              <a:buFont typeface="Symbol" pitchFamily="18" charset="2"/>
              <a:buNone/>
            </a:pPr>
            <a:r>
              <a:rPr lang="en-US" sz="2000">
                <a:solidFill>
                  <a:srgbClr val="0000FF"/>
                </a:solidFill>
                <a:latin typeface="Chalkboard" charset="0"/>
              </a:rPr>
              <a:t>	the </a:t>
            </a:r>
            <a:r>
              <a:rPr lang="en-US" sz="2000" i="1">
                <a:solidFill>
                  <a:srgbClr val="0000FF"/>
                </a:solidFill>
                <a:latin typeface="Chalkboard" charset="0"/>
              </a:rPr>
              <a:t>lowest</a:t>
            </a:r>
            <a:r>
              <a:rPr lang="en-US" sz="2000">
                <a:solidFill>
                  <a:srgbClr val="0000FF"/>
                </a:solidFill>
                <a:latin typeface="Chalkboard" charset="0"/>
              </a:rPr>
              <a:t> n between the</a:t>
            </a:r>
          </a:p>
          <a:p>
            <a:pPr marL="398463" indent="-398463">
              <a:buFont typeface="Symbol" pitchFamily="18" charset="2"/>
              <a:buNone/>
            </a:pPr>
            <a:r>
              <a:rPr lang="en-US" sz="2000">
                <a:solidFill>
                  <a:srgbClr val="0000FF"/>
                </a:solidFill>
                <a:latin typeface="Chalkboard" charset="0"/>
              </a:rPr>
              <a:t>	sample and the objective lens</a:t>
            </a:r>
          </a:p>
          <a:p>
            <a:pPr marL="398463" indent="-398463">
              <a:buFont typeface="Symbol" pitchFamily="18" charset="2"/>
              <a:buChar char="Þ"/>
            </a:pPr>
            <a:r>
              <a:rPr lang="en-US" sz="2000">
                <a:solidFill>
                  <a:srgbClr val="FF0000"/>
                </a:solidFill>
                <a:latin typeface="Chalkboard" charset="0"/>
              </a:rPr>
              <a:t>NA &gt;1 requires </a:t>
            </a:r>
            <a:r>
              <a:rPr lang="en-US" sz="2000" b="1" i="1">
                <a:solidFill>
                  <a:srgbClr val="FF0000"/>
                </a:solidFill>
                <a:latin typeface="Chalkboard" charset="0"/>
              </a:rPr>
              <a:t>fluid immersion</a:t>
            </a:r>
            <a:endParaRPr lang="en-US" sz="2000">
              <a:solidFill>
                <a:srgbClr val="0000FF"/>
              </a:solidFill>
              <a:latin typeface="Chalkboar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2465388" y="1098550"/>
            <a:ext cx="4356100" cy="4267200"/>
            <a:chOff x="1490" y="575"/>
            <a:chExt cx="2744" cy="2688"/>
          </a:xfrm>
        </p:grpSpPr>
        <p:pic>
          <p:nvPicPr>
            <p:cNvPr id="32781" name="Picture 1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90" y="642"/>
              <a:ext cx="2744" cy="2523"/>
            </a:xfrm>
            <a:prstGeom prst="rect">
              <a:avLst/>
            </a:prstGeom>
            <a:noFill/>
          </p:spPr>
        </p:pic>
        <p:sp>
          <p:nvSpPr>
            <p:cNvPr id="32782" name="Rectangle 14"/>
            <p:cNvSpPr>
              <a:spLocks noChangeArrowheads="1"/>
            </p:cNvSpPr>
            <p:nvPr/>
          </p:nvSpPr>
          <p:spPr bwMode="auto">
            <a:xfrm>
              <a:off x="2522" y="2991"/>
              <a:ext cx="741" cy="27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3" name="Rectangle 15"/>
            <p:cNvSpPr>
              <a:spLocks noChangeArrowheads="1"/>
            </p:cNvSpPr>
            <p:nvPr/>
          </p:nvSpPr>
          <p:spPr bwMode="auto">
            <a:xfrm>
              <a:off x="1770" y="575"/>
              <a:ext cx="2171" cy="27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622425" y="152400"/>
            <a:ext cx="5899150" cy="1143000"/>
          </a:xfrm>
        </p:spPr>
        <p:txBody>
          <a:bodyPr/>
          <a:lstStyle/>
          <a:p>
            <a:r>
              <a:rPr lang="en-US" sz="2400" b="0"/>
              <a:t>By far the most important part:</a:t>
            </a:r>
            <a:r>
              <a:rPr lang="en-US" b="0"/>
              <a:t/>
            </a:r>
            <a:br>
              <a:rPr lang="en-US" b="0"/>
            </a:br>
            <a:r>
              <a:rPr lang="en-US" sz="3600" i="1"/>
              <a:t>the Objective Lens</a:t>
            </a:r>
            <a:endParaRPr lang="en-US" b="0"/>
          </a:p>
        </p:txBody>
      </p:sp>
      <p:sp>
        <p:nvSpPr>
          <p:cNvPr id="32785" name="Rectangle 17"/>
          <p:cNvSpPr>
            <a:spLocks noChangeArrowheads="1"/>
          </p:cNvSpPr>
          <p:nvPr/>
        </p:nvSpPr>
        <p:spPr bwMode="auto">
          <a:xfrm>
            <a:off x="550863" y="5357813"/>
            <a:ext cx="7858125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Each major manufacturer sells 20-30 different </a:t>
            </a:r>
            <a:r>
              <a:rPr lang="en-US" sz="1800" b="1" i="1">
                <a:solidFill>
                  <a:schemeClr val="tx2"/>
                </a:solidFill>
                <a:latin typeface="Chalkboard" charset="0"/>
              </a:rPr>
              <a:t>categories</a:t>
            </a:r>
            <a:r>
              <a:rPr lang="en-US" sz="1800">
                <a:solidFill>
                  <a:schemeClr val="tx2"/>
                </a:solidFill>
                <a:latin typeface="Chalkboard" charset="0"/>
              </a:rPr>
              <a:t> of objectives.</a:t>
            </a:r>
          </a:p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What are the important distinctions?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ext Box 2"/>
          <p:cNvSpPr txBox="1">
            <a:spLocks noChangeArrowheads="1"/>
          </p:cNvSpPr>
          <p:nvPr/>
        </p:nvSpPr>
        <p:spPr bwMode="auto">
          <a:xfrm>
            <a:off x="2517775" y="131763"/>
            <a:ext cx="3673475" cy="86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800" b="1">
                <a:solidFill>
                  <a:schemeClr val="tx2"/>
                </a:solidFill>
                <a:latin typeface="Chalkboard" charset="0"/>
              </a:rPr>
              <a:t>Resolution</a:t>
            </a:r>
            <a:endParaRPr lang="en-US" altLang="en-US" sz="2800" b="1" u="sng">
              <a:solidFill>
                <a:schemeClr val="tx2"/>
              </a:solidFill>
              <a:latin typeface="Chalkboard" charset="0"/>
            </a:endParaRPr>
          </a:p>
          <a:p>
            <a:pPr algn="ctr"/>
            <a:r>
              <a:rPr lang="en-US" altLang="en-US" sz="2000" b="1">
                <a:solidFill>
                  <a:schemeClr val="tx2"/>
                </a:solidFill>
                <a:latin typeface="Chalkboard" charset="0"/>
              </a:rPr>
              <a:t>Ernst Abbe’s argument (1873)</a:t>
            </a:r>
          </a:p>
        </p:txBody>
      </p:sp>
      <p:sp>
        <p:nvSpPr>
          <p:cNvPr id="105475" name="Text Box 3"/>
          <p:cNvSpPr txBox="1">
            <a:spLocks noChangeArrowheads="1"/>
          </p:cNvSpPr>
          <p:nvPr/>
        </p:nvSpPr>
        <p:spPr bwMode="auto">
          <a:xfrm>
            <a:off x="714375" y="3571875"/>
            <a:ext cx="83661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en-US" sz="1600">
                <a:latin typeface="Chalkboard" charset="0"/>
              </a:rPr>
              <a:t>Sample</a:t>
            </a:r>
          </a:p>
        </p:txBody>
      </p:sp>
      <p:sp>
        <p:nvSpPr>
          <p:cNvPr id="105476" name="Text Box 4"/>
          <p:cNvSpPr txBox="1">
            <a:spLocks noChangeArrowheads="1"/>
          </p:cNvSpPr>
          <p:nvPr/>
        </p:nvSpPr>
        <p:spPr bwMode="auto">
          <a:xfrm>
            <a:off x="123825" y="2657475"/>
            <a:ext cx="1519238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en-US" sz="1600">
                <a:latin typeface="Chalkboard" charset="0"/>
              </a:rPr>
              <a:t>Objective lens</a:t>
            </a:r>
          </a:p>
        </p:txBody>
      </p:sp>
      <p:sp>
        <p:nvSpPr>
          <p:cNvPr id="105477" name="Text Box 5"/>
          <p:cNvSpPr txBox="1">
            <a:spLocks noChangeArrowheads="1"/>
          </p:cNvSpPr>
          <p:nvPr/>
        </p:nvSpPr>
        <p:spPr bwMode="auto">
          <a:xfrm>
            <a:off x="471488" y="1503363"/>
            <a:ext cx="115728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en-US" sz="1600">
                <a:latin typeface="Chalkboard" charset="0"/>
              </a:rPr>
              <a:t>Back focal</a:t>
            </a:r>
          </a:p>
          <a:p>
            <a:pPr algn="r"/>
            <a:r>
              <a:rPr lang="en-US" altLang="en-US" sz="1600">
                <a:latin typeface="Chalkboard" charset="0"/>
              </a:rPr>
              <a:t>plane</a:t>
            </a:r>
          </a:p>
        </p:txBody>
      </p:sp>
      <p:sp>
        <p:nvSpPr>
          <p:cNvPr id="105478" name="Text Box 6"/>
          <p:cNvSpPr txBox="1">
            <a:spLocks noChangeArrowheads="1"/>
          </p:cNvSpPr>
          <p:nvPr/>
        </p:nvSpPr>
        <p:spPr bwMode="auto">
          <a:xfrm>
            <a:off x="449263" y="4181475"/>
            <a:ext cx="110172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en-US" sz="1600">
                <a:latin typeface="Chalkboard" charset="0"/>
              </a:rPr>
              <a:t>Condenser</a:t>
            </a:r>
          </a:p>
        </p:txBody>
      </p:sp>
      <p:sp>
        <p:nvSpPr>
          <p:cNvPr id="105479" name="Text Box 7"/>
          <p:cNvSpPr txBox="1">
            <a:spLocks noChangeArrowheads="1"/>
          </p:cNvSpPr>
          <p:nvPr/>
        </p:nvSpPr>
        <p:spPr bwMode="auto">
          <a:xfrm>
            <a:off x="227013" y="4714875"/>
            <a:ext cx="13239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en-US" sz="1600">
                <a:latin typeface="Chalkboard" charset="0"/>
              </a:rPr>
              <a:t>Light source</a:t>
            </a:r>
          </a:p>
        </p:txBody>
      </p:sp>
      <p:sp>
        <p:nvSpPr>
          <p:cNvPr id="105480" name="Freeform 8"/>
          <p:cNvSpPr>
            <a:spLocks/>
          </p:cNvSpPr>
          <p:nvPr/>
        </p:nvSpPr>
        <p:spPr bwMode="auto">
          <a:xfrm>
            <a:off x="1778000" y="2514600"/>
            <a:ext cx="2578100" cy="304800"/>
          </a:xfrm>
          <a:custGeom>
            <a:avLst/>
            <a:gdLst/>
            <a:ahLst/>
            <a:cxnLst>
              <a:cxn ang="0">
                <a:pos x="0" y="102"/>
              </a:cxn>
              <a:cxn ang="0">
                <a:pos x="432" y="103"/>
              </a:cxn>
              <a:cxn ang="0">
                <a:pos x="0" y="103"/>
              </a:cxn>
            </a:cxnLst>
            <a:rect l="0" t="0" r="r" b="b"/>
            <a:pathLst>
              <a:path w="432" h="104">
                <a:moveTo>
                  <a:pt x="0" y="102"/>
                </a:moveTo>
                <a:cubicBezTo>
                  <a:pt x="181" y="100"/>
                  <a:pt x="256" y="104"/>
                  <a:pt x="432" y="103"/>
                </a:cubicBezTo>
                <a:cubicBezTo>
                  <a:pt x="256" y="0"/>
                  <a:pt x="99" y="35"/>
                  <a:pt x="0" y="103"/>
                </a:cubicBezTo>
              </a:path>
            </a:pathLst>
          </a:custGeom>
          <a:solidFill>
            <a:schemeClr val="accent1"/>
          </a:solidFill>
          <a:ln w="19050" cmpd="sng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481" name="Freeform 9"/>
          <p:cNvSpPr>
            <a:spLocks/>
          </p:cNvSpPr>
          <p:nvPr/>
        </p:nvSpPr>
        <p:spPr bwMode="auto">
          <a:xfrm flipV="1">
            <a:off x="2393950" y="4327525"/>
            <a:ext cx="1330325" cy="168275"/>
          </a:xfrm>
          <a:custGeom>
            <a:avLst/>
            <a:gdLst/>
            <a:ahLst/>
            <a:cxnLst>
              <a:cxn ang="0">
                <a:pos x="0" y="102"/>
              </a:cxn>
              <a:cxn ang="0">
                <a:pos x="432" y="103"/>
              </a:cxn>
              <a:cxn ang="0">
                <a:pos x="0" y="103"/>
              </a:cxn>
            </a:cxnLst>
            <a:rect l="0" t="0" r="r" b="b"/>
            <a:pathLst>
              <a:path w="432" h="104">
                <a:moveTo>
                  <a:pt x="0" y="102"/>
                </a:moveTo>
                <a:cubicBezTo>
                  <a:pt x="181" y="100"/>
                  <a:pt x="256" y="104"/>
                  <a:pt x="432" y="103"/>
                </a:cubicBezTo>
                <a:cubicBezTo>
                  <a:pt x="256" y="0"/>
                  <a:pt x="99" y="35"/>
                  <a:pt x="0" y="103"/>
                </a:cubicBezTo>
              </a:path>
            </a:pathLst>
          </a:custGeom>
          <a:solidFill>
            <a:schemeClr val="accent1"/>
          </a:solidFill>
          <a:ln w="19050" cmpd="sng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482" name="Freeform 10"/>
          <p:cNvSpPr>
            <a:spLocks/>
          </p:cNvSpPr>
          <p:nvPr/>
        </p:nvSpPr>
        <p:spPr bwMode="auto">
          <a:xfrm>
            <a:off x="2833688" y="4724400"/>
            <a:ext cx="590550" cy="369888"/>
          </a:xfrm>
          <a:custGeom>
            <a:avLst/>
            <a:gdLst/>
            <a:ahLst/>
            <a:cxnLst>
              <a:cxn ang="0">
                <a:pos x="96" y="297"/>
              </a:cxn>
              <a:cxn ang="0">
                <a:pos x="0" y="105"/>
              </a:cxn>
              <a:cxn ang="0">
                <a:pos x="96" y="9"/>
              </a:cxn>
              <a:cxn ang="0">
                <a:pos x="144" y="105"/>
              </a:cxn>
              <a:cxn ang="0">
                <a:pos x="96" y="105"/>
              </a:cxn>
              <a:cxn ang="0">
                <a:pos x="192" y="9"/>
              </a:cxn>
              <a:cxn ang="0">
                <a:pos x="288" y="105"/>
              </a:cxn>
              <a:cxn ang="0">
                <a:pos x="192" y="105"/>
              </a:cxn>
              <a:cxn ang="0">
                <a:pos x="336" y="9"/>
              </a:cxn>
              <a:cxn ang="0">
                <a:pos x="432" y="105"/>
              </a:cxn>
              <a:cxn ang="0">
                <a:pos x="336" y="105"/>
              </a:cxn>
              <a:cxn ang="0">
                <a:pos x="480" y="9"/>
              </a:cxn>
              <a:cxn ang="0">
                <a:pos x="528" y="57"/>
              </a:cxn>
              <a:cxn ang="0">
                <a:pos x="432" y="297"/>
              </a:cxn>
            </a:cxnLst>
            <a:rect l="0" t="0" r="r" b="b"/>
            <a:pathLst>
              <a:path w="536" h="297">
                <a:moveTo>
                  <a:pt x="96" y="297"/>
                </a:moveTo>
                <a:cubicBezTo>
                  <a:pt x="48" y="225"/>
                  <a:pt x="0" y="153"/>
                  <a:pt x="0" y="105"/>
                </a:cubicBezTo>
                <a:cubicBezTo>
                  <a:pt x="0" y="57"/>
                  <a:pt x="72" y="9"/>
                  <a:pt x="96" y="9"/>
                </a:cubicBezTo>
                <a:cubicBezTo>
                  <a:pt x="120" y="9"/>
                  <a:pt x="144" y="89"/>
                  <a:pt x="144" y="105"/>
                </a:cubicBezTo>
                <a:cubicBezTo>
                  <a:pt x="144" y="121"/>
                  <a:pt x="88" y="120"/>
                  <a:pt x="96" y="105"/>
                </a:cubicBezTo>
                <a:cubicBezTo>
                  <a:pt x="103" y="89"/>
                  <a:pt x="160" y="9"/>
                  <a:pt x="192" y="9"/>
                </a:cubicBezTo>
                <a:cubicBezTo>
                  <a:pt x="224" y="9"/>
                  <a:pt x="288" y="89"/>
                  <a:pt x="288" y="105"/>
                </a:cubicBezTo>
                <a:cubicBezTo>
                  <a:pt x="288" y="121"/>
                  <a:pt x="184" y="120"/>
                  <a:pt x="192" y="105"/>
                </a:cubicBezTo>
                <a:cubicBezTo>
                  <a:pt x="199" y="89"/>
                  <a:pt x="296" y="9"/>
                  <a:pt x="336" y="9"/>
                </a:cubicBezTo>
                <a:cubicBezTo>
                  <a:pt x="376" y="9"/>
                  <a:pt x="432" y="89"/>
                  <a:pt x="432" y="105"/>
                </a:cubicBezTo>
                <a:cubicBezTo>
                  <a:pt x="432" y="121"/>
                  <a:pt x="328" y="120"/>
                  <a:pt x="336" y="105"/>
                </a:cubicBezTo>
                <a:cubicBezTo>
                  <a:pt x="343" y="89"/>
                  <a:pt x="447" y="17"/>
                  <a:pt x="480" y="9"/>
                </a:cubicBezTo>
                <a:cubicBezTo>
                  <a:pt x="512" y="0"/>
                  <a:pt x="536" y="9"/>
                  <a:pt x="528" y="57"/>
                </a:cubicBezTo>
                <a:cubicBezTo>
                  <a:pt x="520" y="105"/>
                  <a:pt x="476" y="201"/>
                  <a:pt x="432" y="297"/>
                </a:cubicBezTo>
              </a:path>
            </a:pathLst>
          </a:custGeom>
          <a:noFill/>
          <a:ln w="28575" cmpd="sng">
            <a:solidFill>
              <a:srgbClr val="FF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483" name="Line 11"/>
          <p:cNvSpPr>
            <a:spLocks noChangeShapeType="1"/>
          </p:cNvSpPr>
          <p:nvPr/>
        </p:nvSpPr>
        <p:spPr bwMode="auto">
          <a:xfrm flipH="1" flipV="1">
            <a:off x="2927350" y="4343400"/>
            <a:ext cx="152400" cy="381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484" name="Line 12"/>
          <p:cNvSpPr>
            <a:spLocks noChangeShapeType="1"/>
          </p:cNvSpPr>
          <p:nvPr/>
        </p:nvSpPr>
        <p:spPr bwMode="auto">
          <a:xfrm flipV="1">
            <a:off x="2927350" y="3733800"/>
            <a:ext cx="0" cy="609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485" name="Line 13"/>
          <p:cNvSpPr>
            <a:spLocks noChangeShapeType="1"/>
          </p:cNvSpPr>
          <p:nvPr/>
        </p:nvSpPr>
        <p:spPr bwMode="auto">
          <a:xfrm flipV="1">
            <a:off x="3079750" y="4343400"/>
            <a:ext cx="152400" cy="381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486" name="Line 14"/>
          <p:cNvSpPr>
            <a:spLocks noChangeShapeType="1"/>
          </p:cNvSpPr>
          <p:nvPr/>
        </p:nvSpPr>
        <p:spPr bwMode="auto">
          <a:xfrm flipH="1" flipV="1">
            <a:off x="3232150" y="3733800"/>
            <a:ext cx="0" cy="609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2317750" y="2743200"/>
            <a:ext cx="914400" cy="990600"/>
            <a:chOff x="1728" y="1824"/>
            <a:chExt cx="576" cy="624"/>
          </a:xfrm>
        </p:grpSpPr>
        <p:sp>
          <p:nvSpPr>
            <p:cNvPr id="105488" name="Line 16"/>
            <p:cNvSpPr>
              <a:spLocks noChangeShapeType="1"/>
            </p:cNvSpPr>
            <p:nvPr/>
          </p:nvSpPr>
          <p:spPr bwMode="auto">
            <a:xfrm flipV="1">
              <a:off x="2112" y="1824"/>
              <a:ext cx="0" cy="62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489" name="Line 17"/>
            <p:cNvSpPr>
              <a:spLocks noChangeShapeType="1"/>
            </p:cNvSpPr>
            <p:nvPr/>
          </p:nvSpPr>
          <p:spPr bwMode="auto">
            <a:xfrm flipH="1" flipV="1">
              <a:off x="1728" y="1824"/>
              <a:ext cx="384" cy="62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490" name="Line 18"/>
            <p:cNvSpPr>
              <a:spLocks noChangeShapeType="1"/>
            </p:cNvSpPr>
            <p:nvPr/>
          </p:nvSpPr>
          <p:spPr bwMode="auto">
            <a:xfrm flipH="1" flipV="1">
              <a:off x="1920" y="1824"/>
              <a:ext cx="384" cy="62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 flipH="1">
            <a:off x="2927350" y="2743200"/>
            <a:ext cx="914400" cy="990600"/>
            <a:chOff x="1728" y="1824"/>
            <a:chExt cx="576" cy="624"/>
          </a:xfrm>
        </p:grpSpPr>
        <p:sp>
          <p:nvSpPr>
            <p:cNvPr id="105492" name="Line 20"/>
            <p:cNvSpPr>
              <a:spLocks noChangeShapeType="1"/>
            </p:cNvSpPr>
            <p:nvPr/>
          </p:nvSpPr>
          <p:spPr bwMode="auto">
            <a:xfrm flipV="1">
              <a:off x="2112" y="1824"/>
              <a:ext cx="0" cy="62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493" name="Line 21"/>
            <p:cNvSpPr>
              <a:spLocks noChangeShapeType="1"/>
            </p:cNvSpPr>
            <p:nvPr/>
          </p:nvSpPr>
          <p:spPr bwMode="auto">
            <a:xfrm flipH="1" flipV="1">
              <a:off x="1728" y="1824"/>
              <a:ext cx="384" cy="62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494" name="Line 22"/>
            <p:cNvSpPr>
              <a:spLocks noChangeShapeType="1"/>
            </p:cNvSpPr>
            <p:nvPr/>
          </p:nvSpPr>
          <p:spPr bwMode="auto">
            <a:xfrm flipH="1" flipV="1">
              <a:off x="1920" y="1824"/>
              <a:ext cx="384" cy="62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5495" name="Line 23"/>
          <p:cNvSpPr>
            <a:spLocks noChangeShapeType="1"/>
          </p:cNvSpPr>
          <p:nvPr/>
        </p:nvSpPr>
        <p:spPr bwMode="auto">
          <a:xfrm flipH="1" flipV="1">
            <a:off x="2393950" y="1371600"/>
            <a:ext cx="228600" cy="1371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496" name="Line 24"/>
          <p:cNvSpPr>
            <a:spLocks noChangeShapeType="1"/>
          </p:cNvSpPr>
          <p:nvPr/>
        </p:nvSpPr>
        <p:spPr bwMode="auto">
          <a:xfrm flipV="1">
            <a:off x="2317750" y="1371600"/>
            <a:ext cx="228600" cy="1371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497" name="Line 25"/>
          <p:cNvSpPr>
            <a:spLocks noChangeShapeType="1"/>
          </p:cNvSpPr>
          <p:nvPr/>
        </p:nvSpPr>
        <p:spPr bwMode="auto">
          <a:xfrm flipH="1" flipV="1">
            <a:off x="3003550" y="1371600"/>
            <a:ext cx="228600" cy="1371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498" name="Line 26"/>
          <p:cNvSpPr>
            <a:spLocks noChangeShapeType="1"/>
          </p:cNvSpPr>
          <p:nvPr/>
        </p:nvSpPr>
        <p:spPr bwMode="auto">
          <a:xfrm flipV="1">
            <a:off x="2927350" y="1371600"/>
            <a:ext cx="228600" cy="1371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499" name="Line 27"/>
          <p:cNvSpPr>
            <a:spLocks noChangeShapeType="1"/>
          </p:cNvSpPr>
          <p:nvPr/>
        </p:nvSpPr>
        <p:spPr bwMode="auto">
          <a:xfrm flipH="1" flipV="1">
            <a:off x="3613150" y="1371600"/>
            <a:ext cx="228600" cy="1371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500" name="Line 28"/>
          <p:cNvSpPr>
            <a:spLocks noChangeShapeType="1"/>
          </p:cNvSpPr>
          <p:nvPr/>
        </p:nvSpPr>
        <p:spPr bwMode="auto">
          <a:xfrm flipV="1">
            <a:off x="3536950" y="1371600"/>
            <a:ext cx="228600" cy="1371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501" name="Rectangle 29"/>
          <p:cNvSpPr>
            <a:spLocks noChangeArrowheads="1"/>
          </p:cNvSpPr>
          <p:nvPr/>
        </p:nvSpPr>
        <p:spPr bwMode="auto">
          <a:xfrm>
            <a:off x="1784350" y="1752600"/>
            <a:ext cx="533400" cy="762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502" name="Rectangle 30"/>
          <p:cNvSpPr>
            <a:spLocks noChangeArrowheads="1"/>
          </p:cNvSpPr>
          <p:nvPr/>
        </p:nvSpPr>
        <p:spPr bwMode="auto">
          <a:xfrm>
            <a:off x="3841750" y="1752600"/>
            <a:ext cx="533400" cy="762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503" name="Text Box 31"/>
          <p:cNvSpPr txBox="1">
            <a:spLocks noChangeArrowheads="1"/>
          </p:cNvSpPr>
          <p:nvPr/>
        </p:nvSpPr>
        <p:spPr bwMode="auto">
          <a:xfrm>
            <a:off x="1298575" y="976313"/>
            <a:ext cx="591185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en-US" sz="2000">
                <a:solidFill>
                  <a:schemeClr val="accent2"/>
                </a:solidFill>
                <a:latin typeface="Chalkboard" charset="0"/>
              </a:rPr>
              <a:t>Consider a striped sample ≈ a diffraction grating</a:t>
            </a:r>
          </a:p>
        </p:txBody>
      </p:sp>
      <p:sp>
        <p:nvSpPr>
          <p:cNvPr id="105504" name="Text Box 32"/>
          <p:cNvSpPr txBox="1">
            <a:spLocks noChangeArrowheads="1"/>
          </p:cNvSpPr>
          <p:nvPr/>
        </p:nvSpPr>
        <p:spPr bwMode="auto">
          <a:xfrm>
            <a:off x="3252788" y="3011488"/>
            <a:ext cx="3238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000" i="1">
                <a:latin typeface="Symbol" pitchFamily="18" charset="2"/>
              </a:rPr>
              <a:t>b</a:t>
            </a:r>
            <a:endParaRPr lang="en-US" altLang="en-US" sz="2000"/>
          </a:p>
        </p:txBody>
      </p:sp>
      <p:sp>
        <p:nvSpPr>
          <p:cNvPr id="105505" name="Text Box 33"/>
          <p:cNvSpPr txBox="1">
            <a:spLocks noChangeArrowheads="1"/>
          </p:cNvSpPr>
          <p:nvPr/>
        </p:nvSpPr>
        <p:spPr bwMode="auto">
          <a:xfrm>
            <a:off x="3651250" y="3116263"/>
            <a:ext cx="1792288" cy="59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600">
                <a:solidFill>
                  <a:schemeClr val="accent2"/>
                </a:solidFill>
                <a:latin typeface="Chalkboard" charset="0"/>
              </a:rPr>
              <a:t>Diffracted beams</a:t>
            </a:r>
            <a:endParaRPr lang="en-US" altLang="en-US" sz="1600">
              <a:solidFill>
                <a:schemeClr val="accent2"/>
              </a:solidFill>
              <a:latin typeface="Helvetica" pitchFamily="34" charset="0"/>
            </a:endParaRPr>
          </a:p>
          <a:p>
            <a:r>
              <a:rPr lang="en-US" altLang="en-US" sz="1600" i="1">
                <a:solidFill>
                  <a:srgbClr val="FF0000"/>
                </a:solidFill>
                <a:latin typeface="Helvetica" pitchFamily="34" charset="0"/>
              </a:rPr>
              <a:t>d</a:t>
            </a:r>
            <a:r>
              <a:rPr lang="en-US" altLang="en-US" sz="1600">
                <a:solidFill>
                  <a:srgbClr val="FF0000"/>
                </a:solidFill>
                <a:latin typeface="Helvetica" pitchFamily="34" charset="0"/>
              </a:rPr>
              <a:t> sin(</a:t>
            </a:r>
            <a:r>
              <a:rPr lang="en-US" altLang="en-US" sz="1600" i="1">
                <a:solidFill>
                  <a:srgbClr val="FF0000"/>
                </a:solidFill>
                <a:latin typeface="Symbol" pitchFamily="18" charset="2"/>
              </a:rPr>
              <a:t>b</a:t>
            </a:r>
            <a:r>
              <a:rPr lang="en-US" altLang="en-US" sz="1600">
                <a:solidFill>
                  <a:srgbClr val="FF0000"/>
                </a:solidFill>
                <a:latin typeface="Helvetica" pitchFamily="34" charset="0"/>
              </a:rPr>
              <a:t>) = </a:t>
            </a:r>
            <a:r>
              <a:rPr lang="en-US" altLang="en-US" sz="1600" i="1">
                <a:solidFill>
                  <a:srgbClr val="FF0000"/>
                </a:solidFill>
                <a:latin typeface="Symbol" pitchFamily="18" charset="2"/>
              </a:rPr>
              <a:t>l</a:t>
            </a:r>
            <a:endParaRPr lang="en-US" altLang="en-US" sz="1600">
              <a:solidFill>
                <a:schemeClr val="accent2"/>
              </a:solidFill>
            </a:endParaRPr>
          </a:p>
        </p:txBody>
      </p:sp>
      <p:sp>
        <p:nvSpPr>
          <p:cNvPr id="105506" name="Rectangle 34"/>
          <p:cNvSpPr>
            <a:spLocks noChangeArrowheads="1"/>
          </p:cNvSpPr>
          <p:nvPr/>
        </p:nvSpPr>
        <p:spPr bwMode="auto">
          <a:xfrm>
            <a:off x="2393950" y="3937000"/>
            <a:ext cx="2968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600" i="1">
                <a:latin typeface="Helvetica" pitchFamily="34" charset="0"/>
              </a:rPr>
              <a:t>d</a:t>
            </a:r>
          </a:p>
        </p:txBody>
      </p:sp>
      <p:sp>
        <p:nvSpPr>
          <p:cNvPr id="105507" name="Text Box 35"/>
          <p:cNvSpPr txBox="1">
            <a:spLocks noChangeArrowheads="1"/>
          </p:cNvSpPr>
          <p:nvPr/>
        </p:nvSpPr>
        <p:spPr bwMode="auto">
          <a:xfrm>
            <a:off x="2144713" y="5057775"/>
            <a:ext cx="2011362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600">
                <a:solidFill>
                  <a:schemeClr val="accent2"/>
                </a:solidFill>
                <a:latin typeface="Chalkboard" charset="0"/>
              </a:rPr>
              <a:t>Consider first</a:t>
            </a:r>
          </a:p>
          <a:p>
            <a:pPr algn="ctr"/>
            <a:r>
              <a:rPr lang="en-US" altLang="en-US" sz="1600">
                <a:solidFill>
                  <a:schemeClr val="accent2"/>
                </a:solidFill>
                <a:latin typeface="Chalkboard" charset="0"/>
              </a:rPr>
              <a:t>a </a:t>
            </a:r>
            <a:r>
              <a:rPr lang="en-US" altLang="en-US" sz="1600" u="sng">
                <a:solidFill>
                  <a:schemeClr val="accent2"/>
                </a:solidFill>
                <a:latin typeface="Chalkboard" charset="0"/>
              </a:rPr>
              <a:t>point</a:t>
            </a:r>
            <a:r>
              <a:rPr lang="en-US" altLang="en-US" sz="1600">
                <a:solidFill>
                  <a:schemeClr val="accent2"/>
                </a:solidFill>
                <a:latin typeface="Chalkboard" charset="0"/>
              </a:rPr>
              <a:t> light source</a:t>
            </a:r>
          </a:p>
        </p:txBody>
      </p:sp>
      <p:grpSp>
        <p:nvGrpSpPr>
          <p:cNvPr id="4" name="Group 36"/>
          <p:cNvGrpSpPr>
            <a:grpSpLocks/>
          </p:cNvGrpSpPr>
          <p:nvPr/>
        </p:nvGrpSpPr>
        <p:grpSpPr bwMode="auto">
          <a:xfrm>
            <a:off x="2457450" y="3721100"/>
            <a:ext cx="1257300" cy="152400"/>
            <a:chOff x="1536" y="2344"/>
            <a:chExt cx="792" cy="96"/>
          </a:xfrm>
        </p:grpSpPr>
        <p:sp>
          <p:nvSpPr>
            <p:cNvPr id="105509" name="Freeform 37"/>
            <p:cNvSpPr>
              <a:spLocks/>
            </p:cNvSpPr>
            <p:nvPr/>
          </p:nvSpPr>
          <p:spPr bwMode="auto">
            <a:xfrm>
              <a:off x="1800" y="2344"/>
              <a:ext cx="528" cy="96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8"/>
                </a:cxn>
                <a:cxn ang="0">
                  <a:pos x="48" y="0"/>
                </a:cxn>
                <a:cxn ang="0">
                  <a:pos x="96" y="48"/>
                </a:cxn>
                <a:cxn ang="0">
                  <a:pos x="144" y="0"/>
                </a:cxn>
                <a:cxn ang="0">
                  <a:pos x="192" y="48"/>
                </a:cxn>
                <a:cxn ang="0">
                  <a:pos x="240" y="0"/>
                </a:cxn>
                <a:cxn ang="0">
                  <a:pos x="288" y="48"/>
                </a:cxn>
                <a:cxn ang="0">
                  <a:pos x="336" y="0"/>
                </a:cxn>
                <a:cxn ang="0">
                  <a:pos x="384" y="48"/>
                </a:cxn>
                <a:cxn ang="0">
                  <a:pos x="432" y="0"/>
                </a:cxn>
                <a:cxn ang="0">
                  <a:pos x="480" y="48"/>
                </a:cxn>
                <a:cxn ang="0">
                  <a:pos x="528" y="0"/>
                </a:cxn>
                <a:cxn ang="0">
                  <a:pos x="576" y="48"/>
                </a:cxn>
                <a:cxn ang="0">
                  <a:pos x="624" y="0"/>
                </a:cxn>
                <a:cxn ang="0">
                  <a:pos x="672" y="48"/>
                </a:cxn>
                <a:cxn ang="0">
                  <a:pos x="720" y="0"/>
                </a:cxn>
                <a:cxn ang="0">
                  <a:pos x="768" y="48"/>
                </a:cxn>
                <a:cxn ang="0">
                  <a:pos x="768" y="96"/>
                </a:cxn>
                <a:cxn ang="0">
                  <a:pos x="768" y="144"/>
                </a:cxn>
                <a:cxn ang="0">
                  <a:pos x="0" y="144"/>
                </a:cxn>
              </a:cxnLst>
              <a:rect l="0" t="0" r="r" b="b"/>
              <a:pathLst>
                <a:path w="768" h="144">
                  <a:moveTo>
                    <a:pt x="0" y="144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96" y="48"/>
                  </a:lnTo>
                  <a:lnTo>
                    <a:pt x="144" y="0"/>
                  </a:lnTo>
                  <a:lnTo>
                    <a:pt x="192" y="48"/>
                  </a:lnTo>
                  <a:lnTo>
                    <a:pt x="240" y="0"/>
                  </a:lnTo>
                  <a:lnTo>
                    <a:pt x="288" y="48"/>
                  </a:lnTo>
                  <a:lnTo>
                    <a:pt x="336" y="0"/>
                  </a:lnTo>
                  <a:lnTo>
                    <a:pt x="384" y="48"/>
                  </a:lnTo>
                  <a:lnTo>
                    <a:pt x="432" y="0"/>
                  </a:lnTo>
                  <a:lnTo>
                    <a:pt x="480" y="48"/>
                  </a:lnTo>
                  <a:lnTo>
                    <a:pt x="528" y="0"/>
                  </a:lnTo>
                  <a:lnTo>
                    <a:pt x="576" y="48"/>
                  </a:lnTo>
                  <a:lnTo>
                    <a:pt x="624" y="0"/>
                  </a:lnTo>
                  <a:lnTo>
                    <a:pt x="672" y="48"/>
                  </a:lnTo>
                  <a:lnTo>
                    <a:pt x="720" y="0"/>
                  </a:lnTo>
                  <a:lnTo>
                    <a:pt x="768" y="48"/>
                  </a:lnTo>
                  <a:lnTo>
                    <a:pt x="768" y="96"/>
                  </a:lnTo>
                  <a:lnTo>
                    <a:pt x="768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408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10" name="Freeform 38"/>
            <p:cNvSpPr>
              <a:spLocks/>
            </p:cNvSpPr>
            <p:nvPr/>
          </p:nvSpPr>
          <p:spPr bwMode="auto">
            <a:xfrm>
              <a:off x="1536" y="2344"/>
              <a:ext cx="528" cy="96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8"/>
                </a:cxn>
                <a:cxn ang="0">
                  <a:pos x="48" y="0"/>
                </a:cxn>
                <a:cxn ang="0">
                  <a:pos x="96" y="48"/>
                </a:cxn>
                <a:cxn ang="0">
                  <a:pos x="144" y="0"/>
                </a:cxn>
                <a:cxn ang="0">
                  <a:pos x="192" y="48"/>
                </a:cxn>
                <a:cxn ang="0">
                  <a:pos x="240" y="0"/>
                </a:cxn>
                <a:cxn ang="0">
                  <a:pos x="288" y="48"/>
                </a:cxn>
                <a:cxn ang="0">
                  <a:pos x="336" y="0"/>
                </a:cxn>
                <a:cxn ang="0">
                  <a:pos x="384" y="48"/>
                </a:cxn>
                <a:cxn ang="0">
                  <a:pos x="432" y="0"/>
                </a:cxn>
                <a:cxn ang="0">
                  <a:pos x="480" y="48"/>
                </a:cxn>
                <a:cxn ang="0">
                  <a:pos x="528" y="0"/>
                </a:cxn>
                <a:cxn ang="0">
                  <a:pos x="576" y="48"/>
                </a:cxn>
                <a:cxn ang="0">
                  <a:pos x="624" y="0"/>
                </a:cxn>
                <a:cxn ang="0">
                  <a:pos x="672" y="48"/>
                </a:cxn>
                <a:cxn ang="0">
                  <a:pos x="720" y="0"/>
                </a:cxn>
                <a:cxn ang="0">
                  <a:pos x="768" y="48"/>
                </a:cxn>
                <a:cxn ang="0">
                  <a:pos x="768" y="96"/>
                </a:cxn>
                <a:cxn ang="0">
                  <a:pos x="768" y="144"/>
                </a:cxn>
                <a:cxn ang="0">
                  <a:pos x="0" y="144"/>
                </a:cxn>
              </a:cxnLst>
              <a:rect l="0" t="0" r="r" b="b"/>
              <a:pathLst>
                <a:path w="768" h="144">
                  <a:moveTo>
                    <a:pt x="0" y="144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96" y="48"/>
                  </a:lnTo>
                  <a:lnTo>
                    <a:pt x="144" y="0"/>
                  </a:lnTo>
                  <a:lnTo>
                    <a:pt x="192" y="48"/>
                  </a:lnTo>
                  <a:lnTo>
                    <a:pt x="240" y="0"/>
                  </a:lnTo>
                  <a:lnTo>
                    <a:pt x="288" y="48"/>
                  </a:lnTo>
                  <a:lnTo>
                    <a:pt x="336" y="0"/>
                  </a:lnTo>
                  <a:lnTo>
                    <a:pt x="384" y="48"/>
                  </a:lnTo>
                  <a:lnTo>
                    <a:pt x="432" y="0"/>
                  </a:lnTo>
                  <a:lnTo>
                    <a:pt x="480" y="48"/>
                  </a:lnTo>
                  <a:lnTo>
                    <a:pt x="528" y="0"/>
                  </a:lnTo>
                  <a:lnTo>
                    <a:pt x="576" y="48"/>
                  </a:lnTo>
                  <a:lnTo>
                    <a:pt x="624" y="0"/>
                  </a:lnTo>
                  <a:lnTo>
                    <a:pt x="672" y="48"/>
                  </a:lnTo>
                  <a:lnTo>
                    <a:pt x="720" y="0"/>
                  </a:lnTo>
                  <a:lnTo>
                    <a:pt x="768" y="48"/>
                  </a:lnTo>
                  <a:lnTo>
                    <a:pt x="768" y="96"/>
                  </a:lnTo>
                  <a:lnTo>
                    <a:pt x="768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408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5511" name="Line 39"/>
          <p:cNvSpPr>
            <a:spLocks noChangeShapeType="1"/>
          </p:cNvSpPr>
          <p:nvPr/>
        </p:nvSpPr>
        <p:spPr bwMode="auto">
          <a:xfrm>
            <a:off x="2362200" y="3951288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512" name="Line 40"/>
          <p:cNvSpPr>
            <a:spLocks noChangeShapeType="1"/>
          </p:cNvSpPr>
          <p:nvPr/>
        </p:nvSpPr>
        <p:spPr bwMode="auto">
          <a:xfrm flipH="1">
            <a:off x="2616200" y="3951288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513" name="Line 41"/>
          <p:cNvSpPr>
            <a:spLocks noChangeShapeType="1"/>
          </p:cNvSpPr>
          <p:nvPr/>
        </p:nvSpPr>
        <p:spPr bwMode="auto">
          <a:xfrm>
            <a:off x="2514600" y="370205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514" name="Line 42"/>
          <p:cNvSpPr>
            <a:spLocks noChangeShapeType="1"/>
          </p:cNvSpPr>
          <p:nvPr/>
        </p:nvSpPr>
        <p:spPr bwMode="auto">
          <a:xfrm>
            <a:off x="2617788" y="370205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" name="Group 43"/>
          <p:cNvGrpSpPr>
            <a:grpSpLocks/>
          </p:cNvGrpSpPr>
          <p:nvPr/>
        </p:nvGrpSpPr>
        <p:grpSpPr bwMode="auto">
          <a:xfrm>
            <a:off x="2246313" y="1379538"/>
            <a:ext cx="6735762" cy="5275263"/>
            <a:chOff x="1415" y="864"/>
            <a:chExt cx="4243" cy="3323"/>
          </a:xfrm>
        </p:grpSpPr>
        <p:sp>
          <p:nvSpPr>
            <p:cNvPr id="105516" name="Freeform 44"/>
            <p:cNvSpPr>
              <a:spLocks/>
            </p:cNvSpPr>
            <p:nvPr/>
          </p:nvSpPr>
          <p:spPr bwMode="auto">
            <a:xfrm>
              <a:off x="3896" y="1584"/>
              <a:ext cx="1624" cy="192"/>
            </a:xfrm>
            <a:custGeom>
              <a:avLst/>
              <a:gdLst/>
              <a:ahLst/>
              <a:cxnLst>
                <a:cxn ang="0">
                  <a:pos x="0" y="102"/>
                </a:cxn>
                <a:cxn ang="0">
                  <a:pos x="432" y="103"/>
                </a:cxn>
                <a:cxn ang="0">
                  <a:pos x="0" y="103"/>
                </a:cxn>
              </a:cxnLst>
              <a:rect l="0" t="0" r="r" b="b"/>
              <a:pathLst>
                <a:path w="432" h="104">
                  <a:moveTo>
                    <a:pt x="0" y="102"/>
                  </a:moveTo>
                  <a:cubicBezTo>
                    <a:pt x="181" y="100"/>
                    <a:pt x="256" y="104"/>
                    <a:pt x="432" y="103"/>
                  </a:cubicBezTo>
                  <a:cubicBezTo>
                    <a:pt x="256" y="0"/>
                    <a:pt x="99" y="35"/>
                    <a:pt x="0" y="103"/>
                  </a:cubicBezTo>
                </a:path>
              </a:pathLst>
            </a:custGeom>
            <a:solidFill>
              <a:schemeClr val="accent1"/>
            </a:solidFill>
            <a:ln w="19050" cmpd="sng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17" name="Freeform 45"/>
            <p:cNvSpPr>
              <a:spLocks/>
            </p:cNvSpPr>
            <p:nvPr/>
          </p:nvSpPr>
          <p:spPr bwMode="auto">
            <a:xfrm flipV="1">
              <a:off x="4292" y="2726"/>
              <a:ext cx="838" cy="106"/>
            </a:xfrm>
            <a:custGeom>
              <a:avLst/>
              <a:gdLst/>
              <a:ahLst/>
              <a:cxnLst>
                <a:cxn ang="0">
                  <a:pos x="0" y="102"/>
                </a:cxn>
                <a:cxn ang="0">
                  <a:pos x="432" y="103"/>
                </a:cxn>
                <a:cxn ang="0">
                  <a:pos x="0" y="103"/>
                </a:cxn>
              </a:cxnLst>
              <a:rect l="0" t="0" r="r" b="b"/>
              <a:pathLst>
                <a:path w="432" h="104">
                  <a:moveTo>
                    <a:pt x="0" y="102"/>
                  </a:moveTo>
                  <a:cubicBezTo>
                    <a:pt x="181" y="100"/>
                    <a:pt x="256" y="104"/>
                    <a:pt x="432" y="103"/>
                  </a:cubicBezTo>
                  <a:cubicBezTo>
                    <a:pt x="256" y="0"/>
                    <a:pt x="99" y="35"/>
                    <a:pt x="0" y="103"/>
                  </a:cubicBezTo>
                </a:path>
              </a:pathLst>
            </a:custGeom>
            <a:solidFill>
              <a:schemeClr val="accent1"/>
            </a:solidFill>
            <a:ln w="19050" cmpd="sng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18" name="Freeform 46"/>
            <p:cNvSpPr>
              <a:spLocks/>
            </p:cNvSpPr>
            <p:nvPr/>
          </p:nvSpPr>
          <p:spPr bwMode="auto">
            <a:xfrm>
              <a:off x="4569" y="2976"/>
              <a:ext cx="372" cy="233"/>
            </a:xfrm>
            <a:custGeom>
              <a:avLst/>
              <a:gdLst/>
              <a:ahLst/>
              <a:cxnLst>
                <a:cxn ang="0">
                  <a:pos x="96" y="297"/>
                </a:cxn>
                <a:cxn ang="0">
                  <a:pos x="0" y="105"/>
                </a:cxn>
                <a:cxn ang="0">
                  <a:pos x="96" y="9"/>
                </a:cxn>
                <a:cxn ang="0">
                  <a:pos x="144" y="105"/>
                </a:cxn>
                <a:cxn ang="0">
                  <a:pos x="96" y="105"/>
                </a:cxn>
                <a:cxn ang="0">
                  <a:pos x="192" y="9"/>
                </a:cxn>
                <a:cxn ang="0">
                  <a:pos x="288" y="105"/>
                </a:cxn>
                <a:cxn ang="0">
                  <a:pos x="192" y="105"/>
                </a:cxn>
                <a:cxn ang="0">
                  <a:pos x="336" y="9"/>
                </a:cxn>
                <a:cxn ang="0">
                  <a:pos x="432" y="105"/>
                </a:cxn>
                <a:cxn ang="0">
                  <a:pos x="336" y="105"/>
                </a:cxn>
                <a:cxn ang="0">
                  <a:pos x="480" y="9"/>
                </a:cxn>
                <a:cxn ang="0">
                  <a:pos x="528" y="57"/>
                </a:cxn>
                <a:cxn ang="0">
                  <a:pos x="432" y="297"/>
                </a:cxn>
              </a:cxnLst>
              <a:rect l="0" t="0" r="r" b="b"/>
              <a:pathLst>
                <a:path w="536" h="297">
                  <a:moveTo>
                    <a:pt x="96" y="297"/>
                  </a:moveTo>
                  <a:cubicBezTo>
                    <a:pt x="48" y="225"/>
                    <a:pt x="0" y="153"/>
                    <a:pt x="0" y="105"/>
                  </a:cubicBezTo>
                  <a:cubicBezTo>
                    <a:pt x="0" y="57"/>
                    <a:pt x="72" y="9"/>
                    <a:pt x="96" y="9"/>
                  </a:cubicBezTo>
                  <a:cubicBezTo>
                    <a:pt x="120" y="9"/>
                    <a:pt x="144" y="89"/>
                    <a:pt x="144" y="105"/>
                  </a:cubicBezTo>
                  <a:cubicBezTo>
                    <a:pt x="144" y="121"/>
                    <a:pt x="88" y="120"/>
                    <a:pt x="96" y="105"/>
                  </a:cubicBezTo>
                  <a:cubicBezTo>
                    <a:pt x="103" y="89"/>
                    <a:pt x="160" y="9"/>
                    <a:pt x="192" y="9"/>
                  </a:cubicBezTo>
                  <a:cubicBezTo>
                    <a:pt x="224" y="9"/>
                    <a:pt x="288" y="89"/>
                    <a:pt x="288" y="105"/>
                  </a:cubicBezTo>
                  <a:cubicBezTo>
                    <a:pt x="288" y="121"/>
                    <a:pt x="184" y="120"/>
                    <a:pt x="192" y="105"/>
                  </a:cubicBezTo>
                  <a:cubicBezTo>
                    <a:pt x="199" y="89"/>
                    <a:pt x="296" y="9"/>
                    <a:pt x="336" y="9"/>
                  </a:cubicBezTo>
                  <a:cubicBezTo>
                    <a:pt x="376" y="9"/>
                    <a:pt x="432" y="89"/>
                    <a:pt x="432" y="105"/>
                  </a:cubicBezTo>
                  <a:cubicBezTo>
                    <a:pt x="432" y="121"/>
                    <a:pt x="328" y="120"/>
                    <a:pt x="336" y="105"/>
                  </a:cubicBezTo>
                  <a:cubicBezTo>
                    <a:pt x="343" y="89"/>
                    <a:pt x="447" y="17"/>
                    <a:pt x="480" y="9"/>
                  </a:cubicBezTo>
                  <a:cubicBezTo>
                    <a:pt x="512" y="0"/>
                    <a:pt x="536" y="9"/>
                    <a:pt x="528" y="57"/>
                  </a:cubicBezTo>
                  <a:cubicBezTo>
                    <a:pt x="520" y="105"/>
                    <a:pt x="476" y="201"/>
                    <a:pt x="432" y="297"/>
                  </a:cubicBezTo>
                </a:path>
              </a:pathLst>
            </a:custGeom>
            <a:noFill/>
            <a:ln w="28575" cmpd="sng">
              <a:solidFill>
                <a:srgbClr val="FF8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19" name="Line 47"/>
            <p:cNvSpPr>
              <a:spLocks noChangeShapeType="1"/>
            </p:cNvSpPr>
            <p:nvPr/>
          </p:nvSpPr>
          <p:spPr bwMode="auto">
            <a:xfrm flipH="1" flipV="1">
              <a:off x="4628" y="2736"/>
              <a:ext cx="96" cy="24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20" name="Line 48"/>
            <p:cNvSpPr>
              <a:spLocks noChangeShapeType="1"/>
            </p:cNvSpPr>
            <p:nvPr/>
          </p:nvSpPr>
          <p:spPr bwMode="auto">
            <a:xfrm flipV="1">
              <a:off x="4628" y="2352"/>
              <a:ext cx="0" cy="38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21" name="Line 49"/>
            <p:cNvSpPr>
              <a:spLocks noChangeShapeType="1"/>
            </p:cNvSpPr>
            <p:nvPr/>
          </p:nvSpPr>
          <p:spPr bwMode="auto">
            <a:xfrm flipV="1">
              <a:off x="4724" y="2736"/>
              <a:ext cx="96" cy="24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22" name="Line 50"/>
            <p:cNvSpPr>
              <a:spLocks noChangeShapeType="1"/>
            </p:cNvSpPr>
            <p:nvPr/>
          </p:nvSpPr>
          <p:spPr bwMode="auto">
            <a:xfrm flipH="1" flipV="1">
              <a:off x="4820" y="2352"/>
              <a:ext cx="0" cy="38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23" name="Line 51"/>
            <p:cNvSpPr>
              <a:spLocks noChangeShapeType="1"/>
            </p:cNvSpPr>
            <p:nvPr/>
          </p:nvSpPr>
          <p:spPr bwMode="auto">
            <a:xfrm flipV="1">
              <a:off x="4628" y="1728"/>
              <a:ext cx="0" cy="62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24" name="Line 52"/>
            <p:cNvSpPr>
              <a:spLocks noChangeShapeType="1"/>
            </p:cNvSpPr>
            <p:nvPr/>
          </p:nvSpPr>
          <p:spPr bwMode="auto">
            <a:xfrm flipH="1" flipV="1">
              <a:off x="4052" y="1728"/>
              <a:ext cx="576" cy="62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25" name="Line 53"/>
            <p:cNvSpPr>
              <a:spLocks noChangeShapeType="1"/>
            </p:cNvSpPr>
            <p:nvPr/>
          </p:nvSpPr>
          <p:spPr bwMode="auto">
            <a:xfrm flipH="1" flipV="1">
              <a:off x="4137" y="1104"/>
              <a:ext cx="107" cy="62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26" name="Line 54"/>
            <p:cNvSpPr>
              <a:spLocks noChangeShapeType="1"/>
            </p:cNvSpPr>
            <p:nvPr/>
          </p:nvSpPr>
          <p:spPr bwMode="auto">
            <a:xfrm flipV="1">
              <a:off x="4052" y="1104"/>
              <a:ext cx="96" cy="62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27" name="Line 55"/>
            <p:cNvSpPr>
              <a:spLocks noChangeShapeType="1"/>
            </p:cNvSpPr>
            <p:nvPr/>
          </p:nvSpPr>
          <p:spPr bwMode="auto">
            <a:xfrm flipH="1" flipV="1">
              <a:off x="4676" y="864"/>
              <a:ext cx="144" cy="86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28" name="Line 56"/>
            <p:cNvSpPr>
              <a:spLocks noChangeShapeType="1"/>
            </p:cNvSpPr>
            <p:nvPr/>
          </p:nvSpPr>
          <p:spPr bwMode="auto">
            <a:xfrm flipV="1">
              <a:off x="4628" y="864"/>
              <a:ext cx="144" cy="86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29" name="Line 57"/>
            <p:cNvSpPr>
              <a:spLocks noChangeShapeType="1"/>
            </p:cNvSpPr>
            <p:nvPr/>
          </p:nvSpPr>
          <p:spPr bwMode="auto">
            <a:xfrm flipH="1" flipV="1">
              <a:off x="4244" y="1728"/>
              <a:ext cx="576" cy="62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30" name="Line 58"/>
            <p:cNvSpPr>
              <a:spLocks noChangeShapeType="1"/>
            </p:cNvSpPr>
            <p:nvPr/>
          </p:nvSpPr>
          <p:spPr bwMode="auto">
            <a:xfrm flipV="1">
              <a:off x="4628" y="1728"/>
              <a:ext cx="576" cy="62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31" name="Line 59"/>
            <p:cNvSpPr>
              <a:spLocks noChangeShapeType="1"/>
            </p:cNvSpPr>
            <p:nvPr/>
          </p:nvSpPr>
          <p:spPr bwMode="auto">
            <a:xfrm flipV="1">
              <a:off x="5204" y="1115"/>
              <a:ext cx="106" cy="61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32" name="Line 60"/>
            <p:cNvSpPr>
              <a:spLocks noChangeShapeType="1"/>
            </p:cNvSpPr>
            <p:nvPr/>
          </p:nvSpPr>
          <p:spPr bwMode="auto">
            <a:xfrm flipH="1" flipV="1">
              <a:off x="5300" y="1104"/>
              <a:ext cx="96" cy="62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33" name="Line 61"/>
            <p:cNvSpPr>
              <a:spLocks noChangeShapeType="1"/>
            </p:cNvSpPr>
            <p:nvPr/>
          </p:nvSpPr>
          <p:spPr bwMode="auto">
            <a:xfrm flipV="1">
              <a:off x="4820" y="1728"/>
              <a:ext cx="576" cy="62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34" name="Line 62"/>
            <p:cNvSpPr>
              <a:spLocks noChangeShapeType="1"/>
            </p:cNvSpPr>
            <p:nvPr/>
          </p:nvSpPr>
          <p:spPr bwMode="auto">
            <a:xfrm flipV="1">
              <a:off x="4820" y="1728"/>
              <a:ext cx="0" cy="62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35" name="Rectangle 63"/>
            <p:cNvSpPr>
              <a:spLocks noChangeArrowheads="1"/>
            </p:cNvSpPr>
            <p:nvPr/>
          </p:nvSpPr>
          <p:spPr bwMode="auto">
            <a:xfrm>
              <a:off x="3908" y="1104"/>
              <a:ext cx="336" cy="48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36" name="Rectangle 64"/>
            <p:cNvSpPr>
              <a:spLocks noChangeArrowheads="1"/>
            </p:cNvSpPr>
            <p:nvPr/>
          </p:nvSpPr>
          <p:spPr bwMode="auto">
            <a:xfrm>
              <a:off x="5204" y="1104"/>
              <a:ext cx="336" cy="48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37" name="Text Box 65"/>
            <p:cNvSpPr txBox="1">
              <a:spLocks noChangeArrowheads="1"/>
            </p:cNvSpPr>
            <p:nvPr/>
          </p:nvSpPr>
          <p:spPr bwMode="auto">
            <a:xfrm>
              <a:off x="3572" y="2191"/>
              <a:ext cx="754" cy="3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en-US" altLang="en-US" sz="1600">
                  <a:solidFill>
                    <a:schemeClr val="accent2"/>
                  </a:solidFill>
                  <a:latin typeface="Chalkboard" charset="0"/>
                </a:rPr>
                <a:t>Smaller</a:t>
              </a:r>
              <a:r>
                <a:rPr lang="en-US" altLang="en-US" sz="1600">
                  <a:solidFill>
                    <a:schemeClr val="accent2"/>
                  </a:solidFill>
                  <a:latin typeface="Helvetica" pitchFamily="34" charset="0"/>
                </a:rPr>
                <a:t> </a:t>
              </a:r>
              <a:r>
                <a:rPr lang="en-US" altLang="en-US" sz="1600" i="1">
                  <a:solidFill>
                    <a:schemeClr val="accent2"/>
                  </a:solidFill>
                  <a:latin typeface="Helvetica" pitchFamily="34" charset="0"/>
                </a:rPr>
                <a:t>d</a:t>
              </a:r>
              <a:endParaRPr lang="en-US" altLang="en-US" sz="1600">
                <a:solidFill>
                  <a:schemeClr val="accent2"/>
                </a:solidFill>
                <a:latin typeface="Helvetica" pitchFamily="34" charset="0"/>
              </a:endParaRPr>
            </a:p>
            <a:p>
              <a:pPr algn="r"/>
              <a:r>
                <a:rPr lang="en-US" altLang="en-US" sz="1600">
                  <a:solidFill>
                    <a:schemeClr val="accent2"/>
                  </a:solidFill>
                  <a:latin typeface="Symbol" pitchFamily="18" charset="2"/>
                  <a:sym typeface="Symbol" pitchFamily="18" charset="2"/>
                </a:rPr>
                <a:t></a:t>
              </a:r>
              <a:r>
                <a:rPr lang="en-US" altLang="en-US" sz="1600">
                  <a:solidFill>
                    <a:schemeClr val="accent2"/>
                  </a:solidFill>
                  <a:latin typeface="Symbol" pitchFamily="18" charset="2"/>
                </a:rPr>
                <a:t> </a:t>
              </a:r>
              <a:r>
                <a:rPr lang="en-US" altLang="en-US" sz="1600">
                  <a:solidFill>
                    <a:schemeClr val="accent2"/>
                  </a:solidFill>
                  <a:latin typeface="Chalkboard" charset="0"/>
                </a:rPr>
                <a:t>larger</a:t>
              </a:r>
              <a:r>
                <a:rPr lang="en-US" altLang="en-US" sz="1600">
                  <a:solidFill>
                    <a:schemeClr val="accent2"/>
                  </a:solidFill>
                  <a:latin typeface="Helvetica" pitchFamily="34" charset="0"/>
                </a:rPr>
                <a:t> </a:t>
              </a:r>
              <a:r>
                <a:rPr lang="en-US" altLang="en-US" sz="1600" i="1">
                  <a:solidFill>
                    <a:schemeClr val="accent2"/>
                  </a:solidFill>
                  <a:latin typeface="Symbol" pitchFamily="18" charset="2"/>
                </a:rPr>
                <a:t>b</a:t>
              </a:r>
              <a:endParaRPr lang="en-US" altLang="en-US" sz="1600">
                <a:solidFill>
                  <a:schemeClr val="accent2"/>
                </a:solidFill>
                <a:latin typeface="Symbol" pitchFamily="18" charset="2"/>
              </a:endParaRPr>
            </a:p>
          </p:txBody>
        </p:sp>
        <p:sp>
          <p:nvSpPr>
            <p:cNvPr id="105538" name="Text Box 66"/>
            <p:cNvSpPr txBox="1">
              <a:spLocks noChangeArrowheads="1"/>
            </p:cNvSpPr>
            <p:nvPr/>
          </p:nvSpPr>
          <p:spPr bwMode="auto">
            <a:xfrm>
              <a:off x="3144" y="3314"/>
              <a:ext cx="2514" cy="3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1600">
                  <a:latin typeface="Chalkboard" charset="0"/>
                </a:rPr>
                <a:t>If </a:t>
              </a:r>
              <a:r>
                <a:rPr lang="en-US" altLang="en-US" sz="1600" i="1">
                  <a:solidFill>
                    <a:schemeClr val="tx2"/>
                  </a:solidFill>
                  <a:latin typeface="Symbol" pitchFamily="18" charset="2"/>
                </a:rPr>
                <a:t>b</a:t>
              </a:r>
              <a:r>
                <a:rPr lang="en-US" altLang="en-US" sz="1600">
                  <a:latin typeface="Chalkboard" charset="0"/>
                </a:rPr>
                <a:t> &gt; </a:t>
              </a:r>
              <a:r>
                <a:rPr lang="en-US" altLang="en-US" sz="1600" i="1">
                  <a:solidFill>
                    <a:schemeClr val="tx2"/>
                  </a:solidFill>
                  <a:latin typeface="Symbol" pitchFamily="18" charset="2"/>
                </a:rPr>
                <a:t>a</a:t>
              </a:r>
              <a:r>
                <a:rPr lang="en-US" altLang="en-US" sz="1600">
                  <a:latin typeface="Chalkboard" charset="0"/>
                </a:rPr>
                <a:t>, only one spot makes it through</a:t>
              </a:r>
            </a:p>
            <a:p>
              <a:pPr algn="ctr"/>
              <a:r>
                <a:rPr lang="en-US" altLang="en-US" sz="1600">
                  <a:latin typeface="Chalkboard" charset="0"/>
                  <a:sym typeface="Symbol" pitchFamily="18" charset="2"/>
                </a:rPr>
                <a:t></a:t>
              </a:r>
              <a:r>
                <a:rPr lang="en-US" altLang="en-US" sz="1600">
                  <a:latin typeface="Chalkboard" charset="0"/>
                </a:rPr>
                <a:t> no interference  </a:t>
              </a:r>
              <a:r>
                <a:rPr lang="en-US" altLang="en-US" sz="1600">
                  <a:latin typeface="Chalkboard" charset="0"/>
                  <a:sym typeface="Symbol" pitchFamily="18" charset="2"/>
                </a:rPr>
                <a:t></a:t>
              </a:r>
              <a:r>
                <a:rPr lang="en-US" altLang="en-US" sz="1600">
                  <a:latin typeface="Chalkboard" charset="0"/>
                </a:rPr>
                <a:t> no image formed</a:t>
              </a:r>
              <a:endParaRPr lang="en-US" altLang="en-US" sz="1800">
                <a:latin typeface="Chalkboard" charset="0"/>
              </a:endParaRPr>
            </a:p>
          </p:txBody>
        </p:sp>
        <p:sp>
          <p:nvSpPr>
            <p:cNvPr id="105539" name="Text Box 67"/>
            <p:cNvSpPr txBox="1">
              <a:spLocks noChangeArrowheads="1"/>
            </p:cNvSpPr>
            <p:nvPr/>
          </p:nvSpPr>
          <p:spPr bwMode="auto">
            <a:xfrm>
              <a:off x="1415" y="3735"/>
              <a:ext cx="2992" cy="4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000" dirty="0">
                  <a:latin typeface="Chalkboard" charset="0"/>
                </a:rPr>
                <a:t>Resolution (smallest resolvable d):</a:t>
              </a:r>
              <a:endParaRPr lang="en-US" altLang="en-US" sz="2000" dirty="0">
                <a:latin typeface="Helvetica" pitchFamily="34" charset="0"/>
              </a:endParaRPr>
            </a:p>
            <a:p>
              <a:pPr algn="ctr"/>
              <a:r>
                <a:rPr lang="en-US" altLang="en-US" sz="2000" i="1" dirty="0" err="1">
                  <a:latin typeface="Helvetica" pitchFamily="34" charset="0"/>
                </a:rPr>
                <a:t>d</a:t>
              </a:r>
              <a:r>
                <a:rPr lang="en-US" altLang="en-US" sz="1400" dirty="0" err="1">
                  <a:latin typeface="Helvetica" pitchFamily="34" charset="0"/>
                </a:rPr>
                <a:t>min</a:t>
              </a:r>
              <a:r>
                <a:rPr lang="en-US" altLang="en-US" sz="2000" dirty="0">
                  <a:latin typeface="Helvetica" pitchFamily="34" charset="0"/>
                </a:rPr>
                <a:t> = </a:t>
              </a:r>
              <a:r>
                <a:rPr lang="en-US" altLang="en-US" sz="2000" i="1" dirty="0" err="1">
                  <a:latin typeface="Symbol" pitchFamily="18" charset="2"/>
                </a:rPr>
                <a:t>l</a:t>
              </a:r>
              <a:r>
                <a:rPr lang="en-US" altLang="en-US" sz="1400" dirty="0" err="1">
                  <a:latin typeface="Helvetica" pitchFamily="34" charset="0"/>
                </a:rPr>
                <a:t>sample</a:t>
              </a:r>
              <a:r>
                <a:rPr lang="en-US" altLang="en-US" sz="2000" dirty="0">
                  <a:latin typeface="Symbol" pitchFamily="18" charset="2"/>
                </a:rPr>
                <a:t>/</a:t>
              </a:r>
              <a:r>
                <a:rPr lang="en-US" altLang="en-US" sz="2000" dirty="0">
                  <a:latin typeface="Helvetica" pitchFamily="34" charset="0"/>
                </a:rPr>
                <a:t>sin(</a:t>
              </a:r>
              <a:r>
                <a:rPr lang="en-US" altLang="en-US" sz="2000" i="1" dirty="0">
                  <a:latin typeface="Symbol" pitchFamily="18" charset="2"/>
                </a:rPr>
                <a:t>a</a:t>
              </a:r>
              <a:r>
                <a:rPr lang="en-US" altLang="en-US" sz="2000" dirty="0">
                  <a:latin typeface="Helvetica" pitchFamily="34" charset="0"/>
                </a:rPr>
                <a:t>) = </a:t>
              </a:r>
              <a:r>
                <a:rPr lang="en-US" altLang="en-US" sz="2000" i="1" dirty="0">
                  <a:latin typeface="Symbol" pitchFamily="18" charset="2"/>
                </a:rPr>
                <a:t>l</a:t>
              </a:r>
              <a:r>
                <a:rPr lang="en-US" altLang="en-US" sz="2000" dirty="0">
                  <a:latin typeface="Symbol" pitchFamily="18" charset="2"/>
                </a:rPr>
                <a:t>/</a:t>
              </a:r>
              <a:r>
                <a:rPr lang="en-US" altLang="en-US" sz="2000" i="1" dirty="0">
                  <a:latin typeface="Helvetica" pitchFamily="34" charset="0"/>
                </a:rPr>
                <a:t>n</a:t>
              </a:r>
              <a:r>
                <a:rPr lang="en-US" altLang="en-US" sz="2000" dirty="0">
                  <a:latin typeface="Symbol" pitchFamily="18" charset="2"/>
                </a:rPr>
                <a:t> </a:t>
              </a:r>
              <a:r>
                <a:rPr lang="en-US" altLang="en-US" sz="2000" dirty="0">
                  <a:latin typeface="Helvetica" pitchFamily="34" charset="0"/>
                </a:rPr>
                <a:t>sin(</a:t>
              </a:r>
              <a:r>
                <a:rPr lang="en-US" altLang="en-US" sz="2000" i="1" dirty="0">
                  <a:latin typeface="Symbol" pitchFamily="18" charset="2"/>
                </a:rPr>
                <a:t>a</a:t>
              </a:r>
              <a:r>
                <a:rPr lang="en-US" altLang="en-US" sz="2000" dirty="0">
                  <a:latin typeface="Helvetica" pitchFamily="34" charset="0"/>
                </a:rPr>
                <a:t>) =    </a:t>
              </a:r>
              <a:r>
                <a:rPr lang="en-US" altLang="en-US" sz="2000" i="1" dirty="0">
                  <a:solidFill>
                    <a:srgbClr val="FF0000"/>
                  </a:solidFill>
                  <a:latin typeface="Symbol" pitchFamily="18" charset="2"/>
                </a:rPr>
                <a:t>l</a:t>
              </a:r>
              <a:r>
                <a:rPr lang="en-US" altLang="en-US" sz="2000" dirty="0">
                  <a:solidFill>
                    <a:srgbClr val="FF0000"/>
                  </a:solidFill>
                  <a:latin typeface="Symbol" pitchFamily="18" charset="2"/>
                </a:rPr>
                <a:t>/</a:t>
              </a:r>
              <a:r>
                <a:rPr lang="en-US" altLang="en-US" sz="2000" i="1" dirty="0">
                  <a:solidFill>
                    <a:srgbClr val="FF0000"/>
                  </a:solidFill>
                  <a:latin typeface="Helvetica" pitchFamily="34" charset="0"/>
                </a:rPr>
                <a:t>NA</a:t>
              </a:r>
              <a:endParaRPr lang="en-US" altLang="en-US" sz="2000" dirty="0">
                <a:solidFill>
                  <a:schemeClr val="tx2"/>
                </a:solidFill>
                <a:latin typeface="Symbol" pitchFamily="18" charset="2"/>
              </a:endParaRPr>
            </a:p>
          </p:txBody>
        </p:sp>
        <p:sp>
          <p:nvSpPr>
            <p:cNvPr id="105540" name="Oval 68"/>
            <p:cNvSpPr>
              <a:spLocks noChangeArrowheads="1"/>
            </p:cNvSpPr>
            <p:nvPr/>
          </p:nvSpPr>
          <p:spPr bwMode="auto">
            <a:xfrm>
              <a:off x="3860" y="3936"/>
              <a:ext cx="672" cy="2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" name="Group 69"/>
            <p:cNvGrpSpPr>
              <a:grpSpLocks/>
            </p:cNvGrpSpPr>
            <p:nvPr/>
          </p:nvGrpSpPr>
          <p:grpSpPr bwMode="auto">
            <a:xfrm>
              <a:off x="4324" y="2336"/>
              <a:ext cx="398" cy="96"/>
              <a:chOff x="1536" y="2344"/>
              <a:chExt cx="792" cy="96"/>
            </a:xfrm>
          </p:grpSpPr>
          <p:sp>
            <p:nvSpPr>
              <p:cNvPr id="105542" name="Freeform 70"/>
              <p:cNvSpPr>
                <a:spLocks/>
              </p:cNvSpPr>
              <p:nvPr/>
            </p:nvSpPr>
            <p:spPr bwMode="auto">
              <a:xfrm>
                <a:off x="1800" y="2344"/>
                <a:ext cx="528" cy="96"/>
              </a:xfrm>
              <a:custGeom>
                <a:avLst/>
                <a:gdLst/>
                <a:ahLst/>
                <a:cxnLst>
                  <a:cxn ang="0">
                    <a:pos x="0" y="144"/>
                  </a:cxn>
                  <a:cxn ang="0">
                    <a:pos x="0" y="48"/>
                  </a:cxn>
                  <a:cxn ang="0">
                    <a:pos x="48" y="0"/>
                  </a:cxn>
                  <a:cxn ang="0">
                    <a:pos x="96" y="48"/>
                  </a:cxn>
                  <a:cxn ang="0">
                    <a:pos x="144" y="0"/>
                  </a:cxn>
                  <a:cxn ang="0">
                    <a:pos x="192" y="48"/>
                  </a:cxn>
                  <a:cxn ang="0">
                    <a:pos x="240" y="0"/>
                  </a:cxn>
                  <a:cxn ang="0">
                    <a:pos x="288" y="48"/>
                  </a:cxn>
                  <a:cxn ang="0">
                    <a:pos x="336" y="0"/>
                  </a:cxn>
                  <a:cxn ang="0">
                    <a:pos x="384" y="48"/>
                  </a:cxn>
                  <a:cxn ang="0">
                    <a:pos x="432" y="0"/>
                  </a:cxn>
                  <a:cxn ang="0">
                    <a:pos x="480" y="48"/>
                  </a:cxn>
                  <a:cxn ang="0">
                    <a:pos x="528" y="0"/>
                  </a:cxn>
                  <a:cxn ang="0">
                    <a:pos x="576" y="48"/>
                  </a:cxn>
                  <a:cxn ang="0">
                    <a:pos x="624" y="0"/>
                  </a:cxn>
                  <a:cxn ang="0">
                    <a:pos x="672" y="48"/>
                  </a:cxn>
                  <a:cxn ang="0">
                    <a:pos x="720" y="0"/>
                  </a:cxn>
                  <a:cxn ang="0">
                    <a:pos x="768" y="48"/>
                  </a:cxn>
                  <a:cxn ang="0">
                    <a:pos x="768" y="96"/>
                  </a:cxn>
                  <a:cxn ang="0">
                    <a:pos x="768" y="144"/>
                  </a:cxn>
                  <a:cxn ang="0">
                    <a:pos x="0" y="144"/>
                  </a:cxn>
                </a:cxnLst>
                <a:rect l="0" t="0" r="r" b="b"/>
                <a:pathLst>
                  <a:path w="768" h="144">
                    <a:moveTo>
                      <a:pt x="0" y="144"/>
                    </a:moveTo>
                    <a:lnTo>
                      <a:pt x="0" y="48"/>
                    </a:lnTo>
                    <a:lnTo>
                      <a:pt x="48" y="0"/>
                    </a:lnTo>
                    <a:lnTo>
                      <a:pt x="96" y="48"/>
                    </a:lnTo>
                    <a:lnTo>
                      <a:pt x="144" y="0"/>
                    </a:lnTo>
                    <a:lnTo>
                      <a:pt x="192" y="48"/>
                    </a:lnTo>
                    <a:lnTo>
                      <a:pt x="240" y="0"/>
                    </a:lnTo>
                    <a:lnTo>
                      <a:pt x="288" y="48"/>
                    </a:lnTo>
                    <a:lnTo>
                      <a:pt x="336" y="0"/>
                    </a:lnTo>
                    <a:lnTo>
                      <a:pt x="384" y="48"/>
                    </a:lnTo>
                    <a:lnTo>
                      <a:pt x="432" y="0"/>
                    </a:lnTo>
                    <a:lnTo>
                      <a:pt x="480" y="48"/>
                    </a:lnTo>
                    <a:lnTo>
                      <a:pt x="528" y="0"/>
                    </a:lnTo>
                    <a:lnTo>
                      <a:pt x="576" y="48"/>
                    </a:lnTo>
                    <a:lnTo>
                      <a:pt x="624" y="0"/>
                    </a:lnTo>
                    <a:lnTo>
                      <a:pt x="672" y="48"/>
                    </a:lnTo>
                    <a:lnTo>
                      <a:pt x="720" y="0"/>
                    </a:lnTo>
                    <a:lnTo>
                      <a:pt x="768" y="48"/>
                    </a:lnTo>
                    <a:lnTo>
                      <a:pt x="768" y="96"/>
                    </a:lnTo>
                    <a:lnTo>
                      <a:pt x="768" y="144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rgbClr val="408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543" name="Freeform 71"/>
              <p:cNvSpPr>
                <a:spLocks/>
              </p:cNvSpPr>
              <p:nvPr/>
            </p:nvSpPr>
            <p:spPr bwMode="auto">
              <a:xfrm>
                <a:off x="1536" y="2344"/>
                <a:ext cx="528" cy="96"/>
              </a:xfrm>
              <a:custGeom>
                <a:avLst/>
                <a:gdLst/>
                <a:ahLst/>
                <a:cxnLst>
                  <a:cxn ang="0">
                    <a:pos x="0" y="144"/>
                  </a:cxn>
                  <a:cxn ang="0">
                    <a:pos x="0" y="48"/>
                  </a:cxn>
                  <a:cxn ang="0">
                    <a:pos x="48" y="0"/>
                  </a:cxn>
                  <a:cxn ang="0">
                    <a:pos x="96" y="48"/>
                  </a:cxn>
                  <a:cxn ang="0">
                    <a:pos x="144" y="0"/>
                  </a:cxn>
                  <a:cxn ang="0">
                    <a:pos x="192" y="48"/>
                  </a:cxn>
                  <a:cxn ang="0">
                    <a:pos x="240" y="0"/>
                  </a:cxn>
                  <a:cxn ang="0">
                    <a:pos x="288" y="48"/>
                  </a:cxn>
                  <a:cxn ang="0">
                    <a:pos x="336" y="0"/>
                  </a:cxn>
                  <a:cxn ang="0">
                    <a:pos x="384" y="48"/>
                  </a:cxn>
                  <a:cxn ang="0">
                    <a:pos x="432" y="0"/>
                  </a:cxn>
                  <a:cxn ang="0">
                    <a:pos x="480" y="48"/>
                  </a:cxn>
                  <a:cxn ang="0">
                    <a:pos x="528" y="0"/>
                  </a:cxn>
                  <a:cxn ang="0">
                    <a:pos x="576" y="48"/>
                  </a:cxn>
                  <a:cxn ang="0">
                    <a:pos x="624" y="0"/>
                  </a:cxn>
                  <a:cxn ang="0">
                    <a:pos x="672" y="48"/>
                  </a:cxn>
                  <a:cxn ang="0">
                    <a:pos x="720" y="0"/>
                  </a:cxn>
                  <a:cxn ang="0">
                    <a:pos x="768" y="48"/>
                  </a:cxn>
                  <a:cxn ang="0">
                    <a:pos x="768" y="96"/>
                  </a:cxn>
                  <a:cxn ang="0">
                    <a:pos x="768" y="144"/>
                  </a:cxn>
                  <a:cxn ang="0">
                    <a:pos x="0" y="144"/>
                  </a:cxn>
                </a:cxnLst>
                <a:rect l="0" t="0" r="r" b="b"/>
                <a:pathLst>
                  <a:path w="768" h="144">
                    <a:moveTo>
                      <a:pt x="0" y="144"/>
                    </a:moveTo>
                    <a:lnTo>
                      <a:pt x="0" y="48"/>
                    </a:lnTo>
                    <a:lnTo>
                      <a:pt x="48" y="0"/>
                    </a:lnTo>
                    <a:lnTo>
                      <a:pt x="96" y="48"/>
                    </a:lnTo>
                    <a:lnTo>
                      <a:pt x="144" y="0"/>
                    </a:lnTo>
                    <a:lnTo>
                      <a:pt x="192" y="48"/>
                    </a:lnTo>
                    <a:lnTo>
                      <a:pt x="240" y="0"/>
                    </a:lnTo>
                    <a:lnTo>
                      <a:pt x="288" y="48"/>
                    </a:lnTo>
                    <a:lnTo>
                      <a:pt x="336" y="0"/>
                    </a:lnTo>
                    <a:lnTo>
                      <a:pt x="384" y="48"/>
                    </a:lnTo>
                    <a:lnTo>
                      <a:pt x="432" y="0"/>
                    </a:lnTo>
                    <a:lnTo>
                      <a:pt x="480" y="48"/>
                    </a:lnTo>
                    <a:lnTo>
                      <a:pt x="528" y="0"/>
                    </a:lnTo>
                    <a:lnTo>
                      <a:pt x="576" y="48"/>
                    </a:lnTo>
                    <a:lnTo>
                      <a:pt x="624" y="0"/>
                    </a:lnTo>
                    <a:lnTo>
                      <a:pt x="672" y="48"/>
                    </a:lnTo>
                    <a:lnTo>
                      <a:pt x="720" y="0"/>
                    </a:lnTo>
                    <a:lnTo>
                      <a:pt x="768" y="48"/>
                    </a:lnTo>
                    <a:lnTo>
                      <a:pt x="768" y="96"/>
                    </a:lnTo>
                    <a:lnTo>
                      <a:pt x="768" y="144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rgbClr val="408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" name="Group 72"/>
            <p:cNvGrpSpPr>
              <a:grpSpLocks/>
            </p:cNvGrpSpPr>
            <p:nvPr/>
          </p:nvGrpSpPr>
          <p:grpSpPr bwMode="auto">
            <a:xfrm>
              <a:off x="4719" y="2336"/>
              <a:ext cx="398" cy="96"/>
              <a:chOff x="1536" y="2344"/>
              <a:chExt cx="792" cy="96"/>
            </a:xfrm>
          </p:grpSpPr>
          <p:sp>
            <p:nvSpPr>
              <p:cNvPr id="105545" name="Freeform 73"/>
              <p:cNvSpPr>
                <a:spLocks/>
              </p:cNvSpPr>
              <p:nvPr/>
            </p:nvSpPr>
            <p:spPr bwMode="auto">
              <a:xfrm>
                <a:off x="1800" y="2344"/>
                <a:ext cx="528" cy="96"/>
              </a:xfrm>
              <a:custGeom>
                <a:avLst/>
                <a:gdLst/>
                <a:ahLst/>
                <a:cxnLst>
                  <a:cxn ang="0">
                    <a:pos x="0" y="144"/>
                  </a:cxn>
                  <a:cxn ang="0">
                    <a:pos x="0" y="48"/>
                  </a:cxn>
                  <a:cxn ang="0">
                    <a:pos x="48" y="0"/>
                  </a:cxn>
                  <a:cxn ang="0">
                    <a:pos x="96" y="48"/>
                  </a:cxn>
                  <a:cxn ang="0">
                    <a:pos x="144" y="0"/>
                  </a:cxn>
                  <a:cxn ang="0">
                    <a:pos x="192" y="48"/>
                  </a:cxn>
                  <a:cxn ang="0">
                    <a:pos x="240" y="0"/>
                  </a:cxn>
                  <a:cxn ang="0">
                    <a:pos x="288" y="48"/>
                  </a:cxn>
                  <a:cxn ang="0">
                    <a:pos x="336" y="0"/>
                  </a:cxn>
                  <a:cxn ang="0">
                    <a:pos x="384" y="48"/>
                  </a:cxn>
                  <a:cxn ang="0">
                    <a:pos x="432" y="0"/>
                  </a:cxn>
                  <a:cxn ang="0">
                    <a:pos x="480" y="48"/>
                  </a:cxn>
                  <a:cxn ang="0">
                    <a:pos x="528" y="0"/>
                  </a:cxn>
                  <a:cxn ang="0">
                    <a:pos x="576" y="48"/>
                  </a:cxn>
                  <a:cxn ang="0">
                    <a:pos x="624" y="0"/>
                  </a:cxn>
                  <a:cxn ang="0">
                    <a:pos x="672" y="48"/>
                  </a:cxn>
                  <a:cxn ang="0">
                    <a:pos x="720" y="0"/>
                  </a:cxn>
                  <a:cxn ang="0">
                    <a:pos x="768" y="48"/>
                  </a:cxn>
                  <a:cxn ang="0">
                    <a:pos x="768" y="96"/>
                  </a:cxn>
                  <a:cxn ang="0">
                    <a:pos x="768" y="144"/>
                  </a:cxn>
                  <a:cxn ang="0">
                    <a:pos x="0" y="144"/>
                  </a:cxn>
                </a:cxnLst>
                <a:rect l="0" t="0" r="r" b="b"/>
                <a:pathLst>
                  <a:path w="768" h="144">
                    <a:moveTo>
                      <a:pt x="0" y="144"/>
                    </a:moveTo>
                    <a:lnTo>
                      <a:pt x="0" y="48"/>
                    </a:lnTo>
                    <a:lnTo>
                      <a:pt x="48" y="0"/>
                    </a:lnTo>
                    <a:lnTo>
                      <a:pt x="96" y="48"/>
                    </a:lnTo>
                    <a:lnTo>
                      <a:pt x="144" y="0"/>
                    </a:lnTo>
                    <a:lnTo>
                      <a:pt x="192" y="48"/>
                    </a:lnTo>
                    <a:lnTo>
                      <a:pt x="240" y="0"/>
                    </a:lnTo>
                    <a:lnTo>
                      <a:pt x="288" y="48"/>
                    </a:lnTo>
                    <a:lnTo>
                      <a:pt x="336" y="0"/>
                    </a:lnTo>
                    <a:lnTo>
                      <a:pt x="384" y="48"/>
                    </a:lnTo>
                    <a:lnTo>
                      <a:pt x="432" y="0"/>
                    </a:lnTo>
                    <a:lnTo>
                      <a:pt x="480" y="48"/>
                    </a:lnTo>
                    <a:lnTo>
                      <a:pt x="528" y="0"/>
                    </a:lnTo>
                    <a:lnTo>
                      <a:pt x="576" y="48"/>
                    </a:lnTo>
                    <a:lnTo>
                      <a:pt x="624" y="0"/>
                    </a:lnTo>
                    <a:lnTo>
                      <a:pt x="672" y="48"/>
                    </a:lnTo>
                    <a:lnTo>
                      <a:pt x="720" y="0"/>
                    </a:lnTo>
                    <a:lnTo>
                      <a:pt x="768" y="48"/>
                    </a:lnTo>
                    <a:lnTo>
                      <a:pt x="768" y="96"/>
                    </a:lnTo>
                    <a:lnTo>
                      <a:pt x="768" y="144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rgbClr val="408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546" name="Freeform 74"/>
              <p:cNvSpPr>
                <a:spLocks/>
              </p:cNvSpPr>
              <p:nvPr/>
            </p:nvSpPr>
            <p:spPr bwMode="auto">
              <a:xfrm>
                <a:off x="1536" y="2344"/>
                <a:ext cx="528" cy="96"/>
              </a:xfrm>
              <a:custGeom>
                <a:avLst/>
                <a:gdLst/>
                <a:ahLst/>
                <a:cxnLst>
                  <a:cxn ang="0">
                    <a:pos x="0" y="144"/>
                  </a:cxn>
                  <a:cxn ang="0">
                    <a:pos x="0" y="48"/>
                  </a:cxn>
                  <a:cxn ang="0">
                    <a:pos x="48" y="0"/>
                  </a:cxn>
                  <a:cxn ang="0">
                    <a:pos x="96" y="48"/>
                  </a:cxn>
                  <a:cxn ang="0">
                    <a:pos x="144" y="0"/>
                  </a:cxn>
                  <a:cxn ang="0">
                    <a:pos x="192" y="48"/>
                  </a:cxn>
                  <a:cxn ang="0">
                    <a:pos x="240" y="0"/>
                  </a:cxn>
                  <a:cxn ang="0">
                    <a:pos x="288" y="48"/>
                  </a:cxn>
                  <a:cxn ang="0">
                    <a:pos x="336" y="0"/>
                  </a:cxn>
                  <a:cxn ang="0">
                    <a:pos x="384" y="48"/>
                  </a:cxn>
                  <a:cxn ang="0">
                    <a:pos x="432" y="0"/>
                  </a:cxn>
                  <a:cxn ang="0">
                    <a:pos x="480" y="48"/>
                  </a:cxn>
                  <a:cxn ang="0">
                    <a:pos x="528" y="0"/>
                  </a:cxn>
                  <a:cxn ang="0">
                    <a:pos x="576" y="48"/>
                  </a:cxn>
                  <a:cxn ang="0">
                    <a:pos x="624" y="0"/>
                  </a:cxn>
                  <a:cxn ang="0">
                    <a:pos x="672" y="48"/>
                  </a:cxn>
                  <a:cxn ang="0">
                    <a:pos x="720" y="0"/>
                  </a:cxn>
                  <a:cxn ang="0">
                    <a:pos x="768" y="48"/>
                  </a:cxn>
                  <a:cxn ang="0">
                    <a:pos x="768" y="96"/>
                  </a:cxn>
                  <a:cxn ang="0">
                    <a:pos x="768" y="144"/>
                  </a:cxn>
                  <a:cxn ang="0">
                    <a:pos x="0" y="144"/>
                  </a:cxn>
                </a:cxnLst>
                <a:rect l="0" t="0" r="r" b="b"/>
                <a:pathLst>
                  <a:path w="768" h="144">
                    <a:moveTo>
                      <a:pt x="0" y="144"/>
                    </a:moveTo>
                    <a:lnTo>
                      <a:pt x="0" y="48"/>
                    </a:lnTo>
                    <a:lnTo>
                      <a:pt x="48" y="0"/>
                    </a:lnTo>
                    <a:lnTo>
                      <a:pt x="96" y="48"/>
                    </a:lnTo>
                    <a:lnTo>
                      <a:pt x="144" y="0"/>
                    </a:lnTo>
                    <a:lnTo>
                      <a:pt x="192" y="48"/>
                    </a:lnTo>
                    <a:lnTo>
                      <a:pt x="240" y="0"/>
                    </a:lnTo>
                    <a:lnTo>
                      <a:pt x="288" y="48"/>
                    </a:lnTo>
                    <a:lnTo>
                      <a:pt x="336" y="0"/>
                    </a:lnTo>
                    <a:lnTo>
                      <a:pt x="384" y="48"/>
                    </a:lnTo>
                    <a:lnTo>
                      <a:pt x="432" y="0"/>
                    </a:lnTo>
                    <a:lnTo>
                      <a:pt x="480" y="48"/>
                    </a:lnTo>
                    <a:lnTo>
                      <a:pt x="528" y="0"/>
                    </a:lnTo>
                    <a:lnTo>
                      <a:pt x="576" y="48"/>
                    </a:lnTo>
                    <a:lnTo>
                      <a:pt x="624" y="0"/>
                    </a:lnTo>
                    <a:lnTo>
                      <a:pt x="672" y="48"/>
                    </a:lnTo>
                    <a:lnTo>
                      <a:pt x="720" y="0"/>
                    </a:lnTo>
                    <a:lnTo>
                      <a:pt x="768" y="48"/>
                    </a:lnTo>
                    <a:lnTo>
                      <a:pt x="768" y="96"/>
                    </a:lnTo>
                    <a:lnTo>
                      <a:pt x="768" y="144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rgbClr val="408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05547" name="Arc 75"/>
          <p:cNvSpPr>
            <a:spLocks/>
          </p:cNvSpPr>
          <p:nvPr/>
        </p:nvSpPr>
        <p:spPr bwMode="auto">
          <a:xfrm>
            <a:off x="3228975" y="3330575"/>
            <a:ext cx="209550" cy="398463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11364"/>
              <a:gd name="T1" fmla="*/ 0 h 21600"/>
              <a:gd name="T2" fmla="*/ 11364 w 11364"/>
              <a:gd name="T3" fmla="*/ 3232 h 21600"/>
              <a:gd name="T4" fmla="*/ 0 w 11364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364" h="21600" fill="none" extrusionOk="0">
                <a:moveTo>
                  <a:pt x="-1" y="0"/>
                </a:moveTo>
                <a:cubicBezTo>
                  <a:pt x="4014" y="0"/>
                  <a:pt x="7950" y="1118"/>
                  <a:pt x="11364" y="3231"/>
                </a:cubicBezTo>
              </a:path>
              <a:path w="11364" h="21600" stroke="0" extrusionOk="0">
                <a:moveTo>
                  <a:pt x="-1" y="0"/>
                </a:moveTo>
                <a:cubicBezTo>
                  <a:pt x="4014" y="0"/>
                  <a:pt x="7950" y="1118"/>
                  <a:pt x="11364" y="3231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AutoShape 2"/>
          <p:cNvSpPr>
            <a:spLocks noChangeArrowheads="1"/>
          </p:cNvSpPr>
          <p:nvPr/>
        </p:nvSpPr>
        <p:spPr bwMode="auto">
          <a:xfrm>
            <a:off x="912813" y="6276975"/>
            <a:ext cx="1057275" cy="517525"/>
          </a:xfrm>
          <a:prstGeom prst="roundRect">
            <a:avLst>
              <a:gd name="adj" fmla="val 16667"/>
            </a:avLst>
          </a:prstGeom>
          <a:solidFill>
            <a:srgbClr val="E8FAFF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marL="169863" indent="-169863"/>
            <a:endParaRPr lang="en-US">
              <a:latin typeface="Helvetica Neue" charset="0"/>
            </a:endParaRPr>
          </a:p>
        </p:txBody>
      </p:sp>
      <p:sp>
        <p:nvSpPr>
          <p:cNvPr id="106499" name="Text Box 3"/>
          <p:cNvSpPr txBox="1">
            <a:spLocks noChangeArrowheads="1"/>
          </p:cNvSpPr>
          <p:nvPr/>
        </p:nvSpPr>
        <p:spPr bwMode="auto">
          <a:xfrm>
            <a:off x="2563813" y="231775"/>
            <a:ext cx="358775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000" b="1">
                <a:solidFill>
                  <a:schemeClr val="tx2"/>
                </a:solidFill>
                <a:latin typeface="Chalkboard" charset="0"/>
              </a:rPr>
              <a:t>(Abbe’s argument, continued)</a:t>
            </a:r>
          </a:p>
        </p:txBody>
      </p:sp>
      <p:sp>
        <p:nvSpPr>
          <p:cNvPr id="106500" name="Freeform 4"/>
          <p:cNvSpPr>
            <a:spLocks/>
          </p:cNvSpPr>
          <p:nvPr/>
        </p:nvSpPr>
        <p:spPr bwMode="auto">
          <a:xfrm>
            <a:off x="1778000" y="2654300"/>
            <a:ext cx="2578100" cy="304800"/>
          </a:xfrm>
          <a:custGeom>
            <a:avLst/>
            <a:gdLst/>
            <a:ahLst/>
            <a:cxnLst>
              <a:cxn ang="0">
                <a:pos x="0" y="102"/>
              </a:cxn>
              <a:cxn ang="0">
                <a:pos x="432" y="103"/>
              </a:cxn>
              <a:cxn ang="0">
                <a:pos x="0" y="103"/>
              </a:cxn>
            </a:cxnLst>
            <a:rect l="0" t="0" r="r" b="b"/>
            <a:pathLst>
              <a:path w="432" h="104">
                <a:moveTo>
                  <a:pt x="0" y="102"/>
                </a:moveTo>
                <a:cubicBezTo>
                  <a:pt x="181" y="100"/>
                  <a:pt x="256" y="104"/>
                  <a:pt x="432" y="103"/>
                </a:cubicBezTo>
                <a:cubicBezTo>
                  <a:pt x="256" y="0"/>
                  <a:pt x="99" y="35"/>
                  <a:pt x="0" y="103"/>
                </a:cubicBezTo>
              </a:path>
            </a:pathLst>
          </a:custGeom>
          <a:solidFill>
            <a:schemeClr val="accent1"/>
          </a:solidFill>
          <a:ln w="19050" cmpd="sng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01" name="Freeform 5"/>
          <p:cNvSpPr>
            <a:spLocks/>
          </p:cNvSpPr>
          <p:nvPr/>
        </p:nvSpPr>
        <p:spPr bwMode="auto">
          <a:xfrm flipV="1">
            <a:off x="2393950" y="4467225"/>
            <a:ext cx="1330325" cy="168275"/>
          </a:xfrm>
          <a:custGeom>
            <a:avLst/>
            <a:gdLst/>
            <a:ahLst/>
            <a:cxnLst>
              <a:cxn ang="0">
                <a:pos x="0" y="102"/>
              </a:cxn>
              <a:cxn ang="0">
                <a:pos x="432" y="103"/>
              </a:cxn>
              <a:cxn ang="0">
                <a:pos x="0" y="103"/>
              </a:cxn>
            </a:cxnLst>
            <a:rect l="0" t="0" r="r" b="b"/>
            <a:pathLst>
              <a:path w="432" h="104">
                <a:moveTo>
                  <a:pt x="0" y="102"/>
                </a:moveTo>
                <a:cubicBezTo>
                  <a:pt x="181" y="100"/>
                  <a:pt x="256" y="104"/>
                  <a:pt x="432" y="103"/>
                </a:cubicBezTo>
                <a:cubicBezTo>
                  <a:pt x="256" y="0"/>
                  <a:pt x="99" y="35"/>
                  <a:pt x="0" y="103"/>
                </a:cubicBezTo>
              </a:path>
            </a:pathLst>
          </a:custGeom>
          <a:solidFill>
            <a:schemeClr val="accent1"/>
          </a:solidFill>
          <a:ln w="19050" cmpd="sng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02" name="Freeform 6"/>
          <p:cNvSpPr>
            <a:spLocks/>
          </p:cNvSpPr>
          <p:nvPr/>
        </p:nvSpPr>
        <p:spPr bwMode="auto">
          <a:xfrm>
            <a:off x="2833688" y="4864100"/>
            <a:ext cx="590550" cy="369888"/>
          </a:xfrm>
          <a:custGeom>
            <a:avLst/>
            <a:gdLst/>
            <a:ahLst/>
            <a:cxnLst>
              <a:cxn ang="0">
                <a:pos x="96" y="297"/>
              </a:cxn>
              <a:cxn ang="0">
                <a:pos x="0" y="105"/>
              </a:cxn>
              <a:cxn ang="0">
                <a:pos x="96" y="9"/>
              </a:cxn>
              <a:cxn ang="0">
                <a:pos x="144" y="105"/>
              </a:cxn>
              <a:cxn ang="0">
                <a:pos x="96" y="105"/>
              </a:cxn>
              <a:cxn ang="0">
                <a:pos x="192" y="9"/>
              </a:cxn>
              <a:cxn ang="0">
                <a:pos x="288" y="105"/>
              </a:cxn>
              <a:cxn ang="0">
                <a:pos x="192" y="105"/>
              </a:cxn>
              <a:cxn ang="0">
                <a:pos x="336" y="9"/>
              </a:cxn>
              <a:cxn ang="0">
                <a:pos x="432" y="105"/>
              </a:cxn>
              <a:cxn ang="0">
                <a:pos x="336" y="105"/>
              </a:cxn>
              <a:cxn ang="0">
                <a:pos x="480" y="9"/>
              </a:cxn>
              <a:cxn ang="0">
                <a:pos x="528" y="57"/>
              </a:cxn>
              <a:cxn ang="0">
                <a:pos x="432" y="297"/>
              </a:cxn>
            </a:cxnLst>
            <a:rect l="0" t="0" r="r" b="b"/>
            <a:pathLst>
              <a:path w="536" h="297">
                <a:moveTo>
                  <a:pt x="96" y="297"/>
                </a:moveTo>
                <a:cubicBezTo>
                  <a:pt x="48" y="225"/>
                  <a:pt x="0" y="153"/>
                  <a:pt x="0" y="105"/>
                </a:cubicBezTo>
                <a:cubicBezTo>
                  <a:pt x="0" y="57"/>
                  <a:pt x="72" y="9"/>
                  <a:pt x="96" y="9"/>
                </a:cubicBezTo>
                <a:cubicBezTo>
                  <a:pt x="120" y="9"/>
                  <a:pt x="144" y="89"/>
                  <a:pt x="144" y="105"/>
                </a:cubicBezTo>
                <a:cubicBezTo>
                  <a:pt x="144" y="121"/>
                  <a:pt x="88" y="120"/>
                  <a:pt x="96" y="105"/>
                </a:cubicBezTo>
                <a:cubicBezTo>
                  <a:pt x="103" y="89"/>
                  <a:pt x="160" y="9"/>
                  <a:pt x="192" y="9"/>
                </a:cubicBezTo>
                <a:cubicBezTo>
                  <a:pt x="224" y="9"/>
                  <a:pt x="288" y="89"/>
                  <a:pt x="288" y="105"/>
                </a:cubicBezTo>
                <a:cubicBezTo>
                  <a:pt x="288" y="121"/>
                  <a:pt x="184" y="120"/>
                  <a:pt x="192" y="105"/>
                </a:cubicBezTo>
                <a:cubicBezTo>
                  <a:pt x="199" y="89"/>
                  <a:pt x="296" y="9"/>
                  <a:pt x="336" y="9"/>
                </a:cubicBezTo>
                <a:cubicBezTo>
                  <a:pt x="376" y="9"/>
                  <a:pt x="432" y="89"/>
                  <a:pt x="432" y="105"/>
                </a:cubicBezTo>
                <a:cubicBezTo>
                  <a:pt x="432" y="121"/>
                  <a:pt x="328" y="120"/>
                  <a:pt x="336" y="105"/>
                </a:cubicBezTo>
                <a:cubicBezTo>
                  <a:pt x="343" y="89"/>
                  <a:pt x="447" y="17"/>
                  <a:pt x="480" y="9"/>
                </a:cubicBezTo>
                <a:cubicBezTo>
                  <a:pt x="512" y="0"/>
                  <a:pt x="536" y="9"/>
                  <a:pt x="528" y="57"/>
                </a:cubicBezTo>
                <a:cubicBezTo>
                  <a:pt x="520" y="105"/>
                  <a:pt x="476" y="201"/>
                  <a:pt x="432" y="297"/>
                </a:cubicBezTo>
              </a:path>
            </a:pathLst>
          </a:custGeom>
          <a:noFill/>
          <a:ln w="28575" cmpd="sng">
            <a:solidFill>
              <a:srgbClr val="FF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03" name="Rectangle 7"/>
          <p:cNvSpPr>
            <a:spLocks noChangeArrowheads="1"/>
          </p:cNvSpPr>
          <p:nvPr/>
        </p:nvSpPr>
        <p:spPr bwMode="auto">
          <a:xfrm>
            <a:off x="1784350" y="1892300"/>
            <a:ext cx="533400" cy="762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04" name="Rectangle 8"/>
          <p:cNvSpPr>
            <a:spLocks noChangeArrowheads="1"/>
          </p:cNvSpPr>
          <p:nvPr/>
        </p:nvSpPr>
        <p:spPr bwMode="auto">
          <a:xfrm>
            <a:off x="3841750" y="1892300"/>
            <a:ext cx="533400" cy="762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05" name="Text Box 9"/>
          <p:cNvSpPr txBox="1">
            <a:spLocks noChangeArrowheads="1"/>
          </p:cNvSpPr>
          <p:nvPr/>
        </p:nvSpPr>
        <p:spPr bwMode="auto">
          <a:xfrm>
            <a:off x="1501775" y="747713"/>
            <a:ext cx="4005263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000">
                <a:solidFill>
                  <a:schemeClr val="accent2"/>
                </a:solidFill>
                <a:latin typeface="Chalkboard" charset="0"/>
              </a:rPr>
              <a:t>Now consider oblique illumination</a:t>
            </a:r>
          </a:p>
          <a:p>
            <a:pPr algn="ctr"/>
            <a:r>
              <a:rPr lang="en-US" altLang="en-US" sz="2000">
                <a:solidFill>
                  <a:schemeClr val="accent2"/>
                </a:solidFill>
                <a:latin typeface="Chalkboard" charset="0"/>
              </a:rPr>
              <a:t>(an off-axis source point):</a:t>
            </a:r>
          </a:p>
        </p:txBody>
      </p:sp>
      <p:sp>
        <p:nvSpPr>
          <p:cNvPr id="106506" name="Freeform 10"/>
          <p:cNvSpPr>
            <a:spLocks/>
          </p:cNvSpPr>
          <p:nvPr/>
        </p:nvSpPr>
        <p:spPr bwMode="auto">
          <a:xfrm>
            <a:off x="3206750" y="3468688"/>
            <a:ext cx="228600" cy="79375"/>
          </a:xfrm>
          <a:custGeom>
            <a:avLst/>
            <a:gdLst/>
            <a:ahLst/>
            <a:cxnLst>
              <a:cxn ang="0">
                <a:pos x="0" y="2"/>
              </a:cxn>
              <a:cxn ang="0">
                <a:pos x="144" y="50"/>
              </a:cxn>
            </a:cxnLst>
            <a:rect l="0" t="0" r="r" b="b"/>
            <a:pathLst>
              <a:path w="144" h="50">
                <a:moveTo>
                  <a:pt x="0" y="2"/>
                </a:moveTo>
                <a:cubicBezTo>
                  <a:pt x="80" y="0"/>
                  <a:pt x="102" y="16"/>
                  <a:pt x="144" y="5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07" name="Text Box 11"/>
          <p:cNvSpPr txBox="1">
            <a:spLocks noChangeArrowheads="1"/>
          </p:cNvSpPr>
          <p:nvPr/>
        </p:nvSpPr>
        <p:spPr bwMode="auto">
          <a:xfrm>
            <a:off x="3155950" y="3176588"/>
            <a:ext cx="5699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000" i="1">
                <a:latin typeface="Symbol" pitchFamily="18" charset="2"/>
              </a:rPr>
              <a:t>b</a:t>
            </a:r>
            <a:r>
              <a:rPr lang="en-US" altLang="en-US" sz="1400">
                <a:latin typeface="Helvetica" pitchFamily="34" charset="0"/>
              </a:rPr>
              <a:t>out</a:t>
            </a:r>
            <a:endParaRPr lang="en-US" altLang="en-US" sz="2000"/>
          </a:p>
        </p:txBody>
      </p:sp>
      <p:sp>
        <p:nvSpPr>
          <p:cNvPr id="106508" name="Text Box 12"/>
          <p:cNvSpPr txBox="1">
            <a:spLocks noChangeArrowheads="1"/>
          </p:cNvSpPr>
          <p:nvPr/>
        </p:nvSpPr>
        <p:spPr bwMode="auto">
          <a:xfrm>
            <a:off x="3870325" y="3384550"/>
            <a:ext cx="25574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600" i="1">
                <a:solidFill>
                  <a:srgbClr val="FF0000"/>
                </a:solidFill>
                <a:latin typeface="Helvetica" pitchFamily="34" charset="0"/>
              </a:rPr>
              <a:t>d</a:t>
            </a:r>
            <a:r>
              <a:rPr lang="en-US" altLang="en-US" sz="1600">
                <a:solidFill>
                  <a:srgbClr val="FF0000"/>
                </a:solidFill>
                <a:latin typeface="Helvetica" pitchFamily="34" charset="0"/>
              </a:rPr>
              <a:t> [sin(</a:t>
            </a:r>
            <a:r>
              <a:rPr lang="en-US" altLang="en-US" sz="2000" i="1">
                <a:solidFill>
                  <a:srgbClr val="FF0000"/>
                </a:solidFill>
                <a:latin typeface="Symbol" pitchFamily="18" charset="2"/>
              </a:rPr>
              <a:t>b</a:t>
            </a:r>
            <a:r>
              <a:rPr lang="en-US" altLang="en-US" sz="1400">
                <a:solidFill>
                  <a:srgbClr val="FF0000"/>
                </a:solidFill>
                <a:latin typeface="Helvetica" pitchFamily="34" charset="0"/>
              </a:rPr>
              <a:t>in</a:t>
            </a:r>
            <a:r>
              <a:rPr lang="en-US" altLang="en-US" sz="1600">
                <a:solidFill>
                  <a:srgbClr val="FF0000"/>
                </a:solidFill>
                <a:latin typeface="Helvetica" pitchFamily="34" charset="0"/>
              </a:rPr>
              <a:t>) + sin(</a:t>
            </a:r>
            <a:r>
              <a:rPr lang="en-US" altLang="en-US" sz="2000" i="1">
                <a:solidFill>
                  <a:srgbClr val="FF0000"/>
                </a:solidFill>
                <a:latin typeface="Symbol" pitchFamily="18" charset="2"/>
              </a:rPr>
              <a:t>b</a:t>
            </a:r>
            <a:r>
              <a:rPr lang="en-US" altLang="en-US" sz="1400">
                <a:solidFill>
                  <a:srgbClr val="FF0000"/>
                </a:solidFill>
                <a:latin typeface="Helvetica" pitchFamily="34" charset="0"/>
              </a:rPr>
              <a:t>out</a:t>
            </a:r>
            <a:r>
              <a:rPr lang="en-US" altLang="en-US" sz="1600">
                <a:solidFill>
                  <a:srgbClr val="FF0000"/>
                </a:solidFill>
                <a:latin typeface="Helvetica" pitchFamily="34" charset="0"/>
              </a:rPr>
              <a:t>) ] = </a:t>
            </a:r>
            <a:r>
              <a:rPr lang="en-US" altLang="en-US" sz="1600" i="1">
                <a:solidFill>
                  <a:srgbClr val="FF0000"/>
                </a:solidFill>
                <a:latin typeface="Symbol" pitchFamily="18" charset="2"/>
              </a:rPr>
              <a:t>l</a:t>
            </a:r>
            <a:endParaRPr lang="en-US" altLang="en-US" sz="1600">
              <a:solidFill>
                <a:srgbClr val="FF0000"/>
              </a:solidFill>
              <a:latin typeface="Symbol" pitchFamily="18" charset="2"/>
            </a:endParaRPr>
          </a:p>
        </p:txBody>
      </p:sp>
      <p:sp>
        <p:nvSpPr>
          <p:cNvPr id="106509" name="Text Box 13"/>
          <p:cNvSpPr txBox="1">
            <a:spLocks noChangeArrowheads="1"/>
          </p:cNvSpPr>
          <p:nvPr/>
        </p:nvSpPr>
        <p:spPr bwMode="auto">
          <a:xfrm>
            <a:off x="5129213" y="2032000"/>
            <a:ext cx="3692525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800">
                <a:solidFill>
                  <a:schemeClr val="accent2"/>
                </a:solidFill>
                <a:latin typeface="Chalkboard" charset="0"/>
              </a:rPr>
              <a:t>One spot hopelessly lost,</a:t>
            </a:r>
          </a:p>
          <a:p>
            <a:pPr algn="ctr"/>
            <a:r>
              <a:rPr lang="en-US" altLang="en-US" sz="1800">
                <a:solidFill>
                  <a:schemeClr val="accent2"/>
                </a:solidFill>
                <a:latin typeface="Chalkboard" charset="0"/>
              </a:rPr>
              <a:t>but </a:t>
            </a:r>
            <a:r>
              <a:rPr lang="en-US" altLang="en-US" sz="1800" b="1">
                <a:solidFill>
                  <a:schemeClr val="accent2"/>
                </a:solidFill>
                <a:latin typeface="Chalkboard" charset="0"/>
              </a:rPr>
              <a:t>two</a:t>
            </a:r>
            <a:r>
              <a:rPr lang="en-US" altLang="en-US" sz="1800">
                <a:solidFill>
                  <a:schemeClr val="accent2"/>
                </a:solidFill>
                <a:latin typeface="Chalkboard" charset="0"/>
              </a:rPr>
              <a:t> spots get through</a:t>
            </a:r>
          </a:p>
          <a:p>
            <a:pPr algn="ctr"/>
            <a:r>
              <a:rPr lang="en-US" altLang="en-US" sz="1600">
                <a:solidFill>
                  <a:schemeClr val="accent2"/>
                </a:solidFill>
                <a:latin typeface="Chalkboard" charset="0"/>
                <a:sym typeface="Symbol" pitchFamily="18" charset="2"/>
              </a:rPr>
              <a:t></a:t>
            </a:r>
            <a:r>
              <a:rPr lang="en-US" altLang="en-US" sz="1600">
                <a:solidFill>
                  <a:schemeClr val="accent2"/>
                </a:solidFill>
                <a:latin typeface="Chalkboard" charset="0"/>
              </a:rPr>
              <a:t> </a:t>
            </a:r>
            <a:r>
              <a:rPr lang="en-US" altLang="en-US" sz="1800">
                <a:solidFill>
                  <a:schemeClr val="accent2"/>
                </a:solidFill>
                <a:latin typeface="Chalkboard" charset="0"/>
              </a:rPr>
              <a:t>interference  </a:t>
            </a:r>
            <a:r>
              <a:rPr lang="en-US" altLang="en-US" sz="1600">
                <a:solidFill>
                  <a:schemeClr val="accent2"/>
                </a:solidFill>
                <a:latin typeface="Chalkboard" charset="0"/>
                <a:sym typeface="Symbol" pitchFamily="18" charset="2"/>
              </a:rPr>
              <a:t></a:t>
            </a:r>
            <a:r>
              <a:rPr lang="en-US" altLang="en-US" sz="1600">
                <a:solidFill>
                  <a:schemeClr val="accent2"/>
                </a:solidFill>
                <a:latin typeface="Chalkboard" charset="0"/>
              </a:rPr>
              <a:t> </a:t>
            </a:r>
            <a:r>
              <a:rPr lang="en-US" altLang="en-US" sz="1800">
                <a:solidFill>
                  <a:schemeClr val="accent2"/>
                </a:solidFill>
                <a:latin typeface="Chalkboard" charset="0"/>
              </a:rPr>
              <a:t>image formed!</a:t>
            </a:r>
          </a:p>
        </p:txBody>
      </p:sp>
      <p:sp>
        <p:nvSpPr>
          <p:cNvPr id="106510" name="Text Box 14"/>
          <p:cNvSpPr txBox="1">
            <a:spLocks noChangeArrowheads="1"/>
          </p:cNvSpPr>
          <p:nvPr/>
        </p:nvSpPr>
        <p:spPr bwMode="auto">
          <a:xfrm>
            <a:off x="966788" y="5345113"/>
            <a:ext cx="7386637" cy="141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800">
                <a:solidFill>
                  <a:schemeClr val="tx2"/>
                </a:solidFill>
                <a:latin typeface="Chalkboard" charset="0"/>
              </a:rPr>
              <a:t>Resolution (smallest resolvable </a:t>
            </a:r>
            <a:r>
              <a:rPr lang="en-US" altLang="en-US" sz="1800" i="1">
                <a:latin typeface="Helvetica" pitchFamily="34" charset="0"/>
              </a:rPr>
              <a:t>d</a:t>
            </a:r>
            <a:r>
              <a:rPr lang="en-US" altLang="en-US" sz="1800">
                <a:solidFill>
                  <a:schemeClr val="tx2"/>
                </a:solidFill>
                <a:latin typeface="Chalkboard" charset="0"/>
              </a:rPr>
              <a:t>)</a:t>
            </a:r>
          </a:p>
          <a:p>
            <a:pPr algn="ctr"/>
            <a:r>
              <a:rPr lang="en-US" altLang="en-US" sz="1800">
                <a:solidFill>
                  <a:schemeClr val="tx2"/>
                </a:solidFill>
                <a:latin typeface="Chalkboard" charset="0"/>
              </a:rPr>
              <a:t>with incoherent illumination (all possible illumination directions):</a:t>
            </a:r>
          </a:p>
          <a:p>
            <a:pPr algn="ctr">
              <a:spcBef>
                <a:spcPct val="20000"/>
              </a:spcBef>
              <a:spcAft>
                <a:spcPct val="20000"/>
              </a:spcAft>
            </a:pPr>
            <a:r>
              <a:rPr lang="en-US" altLang="en-US" sz="2000" i="1">
                <a:solidFill>
                  <a:srgbClr val="660066"/>
                </a:solidFill>
                <a:latin typeface="Helvetica" pitchFamily="34" charset="0"/>
              </a:rPr>
              <a:t>d</a:t>
            </a:r>
            <a:r>
              <a:rPr lang="en-US" altLang="en-US" sz="1400">
                <a:solidFill>
                  <a:srgbClr val="660066"/>
                </a:solidFill>
                <a:latin typeface="Helvetica" pitchFamily="34" charset="0"/>
              </a:rPr>
              <a:t>min</a:t>
            </a:r>
            <a:r>
              <a:rPr lang="en-US" altLang="en-US" sz="2000">
                <a:solidFill>
                  <a:srgbClr val="660066"/>
                </a:solidFill>
                <a:latin typeface="Helvetica" pitchFamily="34" charset="0"/>
              </a:rPr>
              <a:t> = </a:t>
            </a:r>
            <a:r>
              <a:rPr lang="en-US" altLang="en-US" sz="2000" i="1">
                <a:solidFill>
                  <a:srgbClr val="660066"/>
                </a:solidFill>
                <a:latin typeface="Symbol" pitchFamily="18" charset="2"/>
              </a:rPr>
              <a:t>l</a:t>
            </a:r>
            <a:r>
              <a:rPr lang="en-US" altLang="en-US" sz="2000">
                <a:solidFill>
                  <a:srgbClr val="660066"/>
                </a:solidFill>
                <a:latin typeface="Symbol" pitchFamily="18" charset="2"/>
              </a:rPr>
              <a:t>/(</a:t>
            </a:r>
            <a:r>
              <a:rPr lang="en-US" altLang="en-US" sz="2000" i="1">
                <a:solidFill>
                  <a:srgbClr val="660066"/>
                </a:solidFill>
                <a:latin typeface="Helvetica" pitchFamily="34" charset="0"/>
              </a:rPr>
              <a:t>NA</a:t>
            </a:r>
            <a:r>
              <a:rPr lang="en-US" altLang="en-US" sz="1400">
                <a:solidFill>
                  <a:srgbClr val="660066"/>
                </a:solidFill>
                <a:latin typeface="Helvetica" pitchFamily="34" charset="0"/>
              </a:rPr>
              <a:t>obj</a:t>
            </a:r>
            <a:r>
              <a:rPr lang="en-US" altLang="en-US" sz="2000">
                <a:solidFill>
                  <a:srgbClr val="660066"/>
                </a:solidFill>
                <a:latin typeface="Helvetica" pitchFamily="34" charset="0"/>
              </a:rPr>
              <a:t> + </a:t>
            </a:r>
            <a:r>
              <a:rPr lang="en-US" altLang="en-US" sz="2000" i="1">
                <a:solidFill>
                  <a:srgbClr val="660066"/>
                </a:solidFill>
                <a:latin typeface="Helvetica" pitchFamily="34" charset="0"/>
              </a:rPr>
              <a:t>NA</a:t>
            </a:r>
            <a:r>
              <a:rPr lang="en-US" altLang="en-US" sz="1400">
                <a:solidFill>
                  <a:srgbClr val="660066"/>
                </a:solidFill>
                <a:latin typeface="Helvetica" pitchFamily="34" charset="0"/>
              </a:rPr>
              <a:t>condenser </a:t>
            </a:r>
            <a:r>
              <a:rPr lang="en-US" altLang="en-US" sz="2000">
                <a:solidFill>
                  <a:srgbClr val="660066"/>
                </a:solidFill>
                <a:latin typeface="Helvetica" pitchFamily="34" charset="0"/>
              </a:rPr>
              <a:t>)</a:t>
            </a:r>
            <a:endParaRPr lang="en-US" altLang="en-US" sz="1400">
              <a:solidFill>
                <a:schemeClr val="tx2"/>
              </a:solidFill>
              <a:latin typeface="Helvetica" pitchFamily="34" charset="0"/>
            </a:endParaRPr>
          </a:p>
          <a:p>
            <a:pPr algn="ctr"/>
            <a:r>
              <a:rPr lang="en-US" altLang="en-US" sz="2000">
                <a:solidFill>
                  <a:srgbClr val="FF0000"/>
                </a:solidFill>
                <a:latin typeface="Symbol" pitchFamily="18" charset="2"/>
              </a:rPr>
              <a:t>l/2 </a:t>
            </a:r>
            <a:r>
              <a:rPr lang="en-US" altLang="en-US" sz="2000" i="1">
                <a:solidFill>
                  <a:srgbClr val="FF0000"/>
                </a:solidFill>
                <a:latin typeface="Helvetica" pitchFamily="34" charset="0"/>
              </a:rPr>
              <a:t>NA</a:t>
            </a:r>
            <a:r>
              <a:rPr lang="en-US" altLang="en-US" sz="2000">
                <a:solidFill>
                  <a:srgbClr val="FF0000"/>
                </a:solidFill>
                <a:latin typeface="Helvetica" pitchFamily="34" charset="0"/>
              </a:rPr>
              <a:t> </a:t>
            </a:r>
            <a:r>
              <a:rPr lang="en-US" altLang="en-US" sz="2000">
                <a:solidFill>
                  <a:schemeClr val="tx2"/>
                </a:solidFill>
                <a:latin typeface="Helvetica" pitchFamily="34" charset="0"/>
              </a:rPr>
              <a:t>    </a:t>
            </a:r>
            <a:r>
              <a:rPr lang="en-US" altLang="en-US" sz="2000">
                <a:solidFill>
                  <a:schemeClr val="tx2"/>
                </a:solidFill>
                <a:latin typeface="Chalkboard" charset="0"/>
              </a:rPr>
              <a:t>if</a:t>
            </a:r>
            <a:r>
              <a:rPr lang="en-US" altLang="en-US" sz="2000">
                <a:solidFill>
                  <a:schemeClr val="tx2"/>
                </a:solidFill>
                <a:latin typeface="Helvetica" pitchFamily="34" charset="0"/>
              </a:rPr>
              <a:t>     </a:t>
            </a:r>
            <a:r>
              <a:rPr lang="en-US" altLang="en-US" sz="2000" i="1">
                <a:solidFill>
                  <a:srgbClr val="660066"/>
                </a:solidFill>
                <a:latin typeface="Helvetica" pitchFamily="34" charset="0"/>
              </a:rPr>
              <a:t>NA</a:t>
            </a:r>
            <a:r>
              <a:rPr lang="en-US" altLang="en-US" sz="1400">
                <a:solidFill>
                  <a:srgbClr val="660066"/>
                </a:solidFill>
                <a:latin typeface="Helvetica" pitchFamily="34" charset="0"/>
              </a:rPr>
              <a:t>condenser </a:t>
            </a:r>
            <a:r>
              <a:rPr lang="en-US" altLang="en-US" sz="2000">
                <a:solidFill>
                  <a:srgbClr val="660066"/>
                </a:solidFill>
                <a:latin typeface="Symbol" pitchFamily="18" charset="2"/>
                <a:sym typeface="Symbol" pitchFamily="18" charset="2"/>
              </a:rPr>
              <a:t></a:t>
            </a:r>
            <a:r>
              <a:rPr lang="en-US" altLang="en-US" sz="1400">
                <a:solidFill>
                  <a:srgbClr val="660066"/>
                </a:solidFill>
                <a:latin typeface="Helvetica" pitchFamily="34" charset="0"/>
              </a:rPr>
              <a:t> </a:t>
            </a:r>
            <a:r>
              <a:rPr lang="en-US" altLang="en-US" sz="2000" i="1">
                <a:solidFill>
                  <a:srgbClr val="660066"/>
                </a:solidFill>
                <a:latin typeface="Helvetica" pitchFamily="34" charset="0"/>
              </a:rPr>
              <a:t>NA</a:t>
            </a:r>
            <a:r>
              <a:rPr lang="en-US" altLang="en-US" sz="1400">
                <a:solidFill>
                  <a:srgbClr val="660066"/>
                </a:solidFill>
                <a:latin typeface="Helvetica" pitchFamily="34" charset="0"/>
              </a:rPr>
              <a:t>obj</a:t>
            </a:r>
            <a:r>
              <a:rPr lang="en-US" altLang="en-US" sz="1400">
                <a:solidFill>
                  <a:schemeClr val="tx2"/>
                </a:solidFill>
                <a:latin typeface="Helvetica" pitchFamily="34" charset="0"/>
              </a:rPr>
              <a:t>   </a:t>
            </a:r>
            <a:r>
              <a:rPr lang="en-US" altLang="en-US" sz="1800">
                <a:solidFill>
                  <a:schemeClr val="tx2"/>
                </a:solidFill>
                <a:latin typeface="Helvetica" pitchFamily="34" charset="0"/>
              </a:rPr>
              <a:t>  </a:t>
            </a:r>
            <a:r>
              <a:rPr lang="en-US" altLang="en-US" sz="1800">
                <a:solidFill>
                  <a:schemeClr val="tx2"/>
                </a:solidFill>
                <a:latin typeface="Chalkboard" charset="0"/>
              </a:rPr>
              <a:t>(“Filling the back focal plane”)</a:t>
            </a:r>
            <a:r>
              <a:rPr lang="en-US" altLang="en-US" sz="1800">
                <a:solidFill>
                  <a:schemeClr val="tx2"/>
                </a:solidFill>
                <a:latin typeface="Helvetica" pitchFamily="34" charset="0"/>
              </a:rPr>
              <a:t> </a:t>
            </a:r>
          </a:p>
        </p:txBody>
      </p:sp>
      <p:sp>
        <p:nvSpPr>
          <p:cNvPr id="106511" name="Line 15"/>
          <p:cNvSpPr>
            <a:spLocks noChangeShapeType="1"/>
          </p:cNvSpPr>
          <p:nvPr/>
        </p:nvSpPr>
        <p:spPr bwMode="auto">
          <a:xfrm flipH="1" flipV="1">
            <a:off x="2895600" y="3873500"/>
            <a:ext cx="228600" cy="685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12" name="Line 16"/>
          <p:cNvSpPr>
            <a:spLocks noChangeShapeType="1"/>
          </p:cNvSpPr>
          <p:nvPr/>
        </p:nvSpPr>
        <p:spPr bwMode="auto">
          <a:xfrm flipH="1" flipV="1">
            <a:off x="2895600" y="2882900"/>
            <a:ext cx="533400" cy="1676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13" name="Line 17"/>
          <p:cNvSpPr>
            <a:spLocks noChangeShapeType="1"/>
          </p:cNvSpPr>
          <p:nvPr/>
        </p:nvSpPr>
        <p:spPr bwMode="auto">
          <a:xfrm flipH="1" flipV="1">
            <a:off x="3124200" y="4559300"/>
            <a:ext cx="152400" cy="304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14" name="Line 18"/>
          <p:cNvSpPr>
            <a:spLocks noChangeShapeType="1"/>
          </p:cNvSpPr>
          <p:nvPr/>
        </p:nvSpPr>
        <p:spPr bwMode="auto">
          <a:xfrm flipV="1">
            <a:off x="3276600" y="4559300"/>
            <a:ext cx="152400" cy="304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15" name="Line 19"/>
          <p:cNvSpPr>
            <a:spLocks noChangeShapeType="1"/>
          </p:cNvSpPr>
          <p:nvPr/>
        </p:nvSpPr>
        <p:spPr bwMode="auto">
          <a:xfrm flipH="1" flipV="1">
            <a:off x="2590800" y="2882900"/>
            <a:ext cx="304800" cy="990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16" name="Line 20"/>
          <p:cNvSpPr>
            <a:spLocks noChangeShapeType="1"/>
          </p:cNvSpPr>
          <p:nvPr/>
        </p:nvSpPr>
        <p:spPr bwMode="auto">
          <a:xfrm flipV="1">
            <a:off x="2590800" y="1511300"/>
            <a:ext cx="228600" cy="1371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17" name="Line 21"/>
          <p:cNvSpPr>
            <a:spLocks noChangeShapeType="1"/>
          </p:cNvSpPr>
          <p:nvPr/>
        </p:nvSpPr>
        <p:spPr bwMode="auto">
          <a:xfrm flipH="1" flipV="1">
            <a:off x="2667000" y="1511300"/>
            <a:ext cx="228600" cy="1371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18" name="Line 22"/>
          <p:cNvSpPr>
            <a:spLocks noChangeShapeType="1"/>
          </p:cNvSpPr>
          <p:nvPr/>
        </p:nvSpPr>
        <p:spPr bwMode="auto">
          <a:xfrm flipV="1">
            <a:off x="2895600" y="2882900"/>
            <a:ext cx="685800" cy="990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19" name="Line 23"/>
          <p:cNvSpPr>
            <a:spLocks noChangeShapeType="1"/>
          </p:cNvSpPr>
          <p:nvPr/>
        </p:nvSpPr>
        <p:spPr bwMode="auto">
          <a:xfrm flipV="1">
            <a:off x="3200400" y="2882900"/>
            <a:ext cx="685800" cy="990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20" name="Line 24"/>
          <p:cNvSpPr>
            <a:spLocks noChangeShapeType="1"/>
          </p:cNvSpPr>
          <p:nvPr/>
        </p:nvSpPr>
        <p:spPr bwMode="auto">
          <a:xfrm flipV="1">
            <a:off x="3581400" y="1511300"/>
            <a:ext cx="228600" cy="1371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21" name="Line 25"/>
          <p:cNvSpPr>
            <a:spLocks noChangeShapeType="1"/>
          </p:cNvSpPr>
          <p:nvPr/>
        </p:nvSpPr>
        <p:spPr bwMode="auto">
          <a:xfrm flipH="1" flipV="1">
            <a:off x="3657600" y="1511300"/>
            <a:ext cx="228600" cy="1371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22" name="Line 26"/>
          <p:cNvSpPr>
            <a:spLocks noChangeShapeType="1"/>
          </p:cNvSpPr>
          <p:nvPr/>
        </p:nvSpPr>
        <p:spPr bwMode="auto">
          <a:xfrm flipH="1" flipV="1">
            <a:off x="1435100" y="3289300"/>
            <a:ext cx="1460500" cy="584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23" name="Line 27"/>
          <p:cNvSpPr>
            <a:spLocks noChangeShapeType="1"/>
          </p:cNvSpPr>
          <p:nvPr/>
        </p:nvSpPr>
        <p:spPr bwMode="auto">
          <a:xfrm flipV="1">
            <a:off x="3200400" y="3340100"/>
            <a:ext cx="0" cy="5334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24" name="Text Box 28"/>
          <p:cNvSpPr txBox="1">
            <a:spLocks noChangeArrowheads="1"/>
          </p:cNvSpPr>
          <p:nvPr/>
        </p:nvSpPr>
        <p:spPr bwMode="auto">
          <a:xfrm>
            <a:off x="3340100" y="4000500"/>
            <a:ext cx="4619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000" i="1">
                <a:latin typeface="Symbol" pitchFamily="18" charset="2"/>
              </a:rPr>
              <a:t>b</a:t>
            </a:r>
            <a:r>
              <a:rPr lang="en-US" altLang="en-US" sz="1400">
                <a:latin typeface="Helvetica" pitchFamily="34" charset="0"/>
              </a:rPr>
              <a:t>in</a:t>
            </a:r>
            <a:endParaRPr lang="en-US" altLang="en-US" sz="2000"/>
          </a:p>
        </p:txBody>
      </p:sp>
      <p:sp>
        <p:nvSpPr>
          <p:cNvPr id="106525" name="Line 29"/>
          <p:cNvSpPr>
            <a:spLocks noChangeShapeType="1"/>
          </p:cNvSpPr>
          <p:nvPr/>
        </p:nvSpPr>
        <p:spPr bwMode="auto">
          <a:xfrm>
            <a:off x="3203575" y="3848100"/>
            <a:ext cx="0" cy="5334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26" name="Freeform 30"/>
          <p:cNvSpPr>
            <a:spLocks/>
          </p:cNvSpPr>
          <p:nvPr/>
        </p:nvSpPr>
        <p:spPr bwMode="auto">
          <a:xfrm>
            <a:off x="3206750" y="4191000"/>
            <a:ext cx="95250" cy="19050"/>
          </a:xfrm>
          <a:custGeom>
            <a:avLst/>
            <a:gdLst/>
            <a:ahLst/>
            <a:cxnLst>
              <a:cxn ang="0">
                <a:pos x="0" y="12"/>
              </a:cxn>
              <a:cxn ang="0">
                <a:pos x="36" y="10"/>
              </a:cxn>
              <a:cxn ang="0">
                <a:pos x="60" y="0"/>
              </a:cxn>
            </a:cxnLst>
            <a:rect l="0" t="0" r="r" b="b"/>
            <a:pathLst>
              <a:path w="60" h="12">
                <a:moveTo>
                  <a:pt x="0" y="12"/>
                </a:moveTo>
                <a:cubicBezTo>
                  <a:pt x="12" y="11"/>
                  <a:pt x="24" y="11"/>
                  <a:pt x="36" y="10"/>
                </a:cubicBezTo>
                <a:cubicBezTo>
                  <a:pt x="44" y="8"/>
                  <a:pt x="60" y="0"/>
                  <a:pt x="6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27" name="Text Box 31"/>
          <p:cNvSpPr txBox="1">
            <a:spLocks noChangeArrowheads="1"/>
          </p:cNvSpPr>
          <p:nvPr/>
        </p:nvSpPr>
        <p:spPr bwMode="auto">
          <a:xfrm>
            <a:off x="5354638" y="3873500"/>
            <a:ext cx="281146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800">
                <a:solidFill>
                  <a:schemeClr val="accent2"/>
                </a:solidFill>
                <a:latin typeface="Chalkboard" charset="0"/>
              </a:rPr>
              <a:t>Two spots get through if</a:t>
            </a:r>
            <a:endParaRPr lang="en-US" altLang="en-US" sz="1800">
              <a:solidFill>
                <a:schemeClr val="accent2"/>
              </a:solidFill>
              <a:latin typeface="Helvetica" pitchFamily="34" charset="0"/>
            </a:endParaRPr>
          </a:p>
          <a:p>
            <a:pPr algn="ctr"/>
            <a:r>
              <a:rPr lang="en-US" altLang="en-US" sz="2000" i="1">
                <a:solidFill>
                  <a:schemeClr val="accent2"/>
                </a:solidFill>
                <a:latin typeface="Symbol" pitchFamily="18" charset="2"/>
              </a:rPr>
              <a:t>b</a:t>
            </a:r>
            <a:r>
              <a:rPr lang="en-US" altLang="en-US" sz="1400">
                <a:solidFill>
                  <a:schemeClr val="accent2"/>
                </a:solidFill>
                <a:latin typeface="Helvetica" pitchFamily="34" charset="0"/>
              </a:rPr>
              <a:t>out</a:t>
            </a:r>
            <a:r>
              <a:rPr lang="en-US" altLang="en-US" sz="1800">
                <a:solidFill>
                  <a:schemeClr val="accent2"/>
                </a:solidFill>
                <a:latin typeface="Symbol" pitchFamily="18" charset="2"/>
              </a:rPr>
              <a:t> </a:t>
            </a:r>
            <a:r>
              <a:rPr lang="en-US" altLang="en-US" sz="1800">
                <a:solidFill>
                  <a:schemeClr val="accent2"/>
                </a:solidFill>
                <a:latin typeface="Helvetica" pitchFamily="34" charset="0"/>
              </a:rPr>
              <a:t>&lt; </a:t>
            </a:r>
            <a:r>
              <a:rPr lang="en-US" altLang="en-US" sz="1800" i="1">
                <a:solidFill>
                  <a:schemeClr val="accent2"/>
                </a:solidFill>
                <a:latin typeface="Symbol" pitchFamily="18" charset="2"/>
              </a:rPr>
              <a:t>a</a:t>
            </a:r>
            <a:r>
              <a:rPr lang="en-US" altLang="en-US" sz="1800">
                <a:solidFill>
                  <a:schemeClr val="accent2"/>
                </a:solidFill>
                <a:latin typeface="Helvetica" pitchFamily="34" charset="0"/>
              </a:rPr>
              <a:t>   </a:t>
            </a:r>
            <a:r>
              <a:rPr lang="en-US" altLang="en-US" sz="1800" u="sng">
                <a:solidFill>
                  <a:schemeClr val="accent2"/>
                </a:solidFill>
                <a:latin typeface="Helvetica" pitchFamily="34" charset="0"/>
              </a:rPr>
              <a:t>and</a:t>
            </a:r>
            <a:r>
              <a:rPr lang="en-US" altLang="en-US" sz="1800">
                <a:solidFill>
                  <a:schemeClr val="accent2"/>
                </a:solidFill>
                <a:latin typeface="Symbol" pitchFamily="18" charset="2"/>
              </a:rPr>
              <a:t>     </a:t>
            </a:r>
            <a:r>
              <a:rPr lang="en-US" altLang="en-US" sz="2000" i="1">
                <a:solidFill>
                  <a:schemeClr val="accent2"/>
                </a:solidFill>
                <a:latin typeface="Symbol" pitchFamily="18" charset="2"/>
              </a:rPr>
              <a:t>b</a:t>
            </a:r>
            <a:r>
              <a:rPr lang="en-US" altLang="en-US" sz="1400">
                <a:solidFill>
                  <a:schemeClr val="accent2"/>
                </a:solidFill>
                <a:latin typeface="Helvetica" pitchFamily="34" charset="0"/>
              </a:rPr>
              <a:t>in</a:t>
            </a:r>
            <a:r>
              <a:rPr lang="en-US" altLang="en-US" sz="1800">
                <a:solidFill>
                  <a:schemeClr val="accent2"/>
                </a:solidFill>
                <a:latin typeface="Symbol" pitchFamily="18" charset="2"/>
              </a:rPr>
              <a:t> </a:t>
            </a:r>
            <a:r>
              <a:rPr lang="en-US" altLang="en-US" sz="1800">
                <a:solidFill>
                  <a:schemeClr val="accent2"/>
                </a:solidFill>
                <a:latin typeface="Helvetica" pitchFamily="34" charset="0"/>
              </a:rPr>
              <a:t>&lt; </a:t>
            </a:r>
            <a:r>
              <a:rPr lang="en-US" altLang="en-US" sz="1800" i="1">
                <a:solidFill>
                  <a:schemeClr val="accent2"/>
                </a:solidFill>
                <a:latin typeface="Symbol" pitchFamily="18" charset="2"/>
              </a:rPr>
              <a:t>a</a:t>
            </a:r>
            <a:r>
              <a:rPr lang="en-US" altLang="en-US" sz="1800">
                <a:solidFill>
                  <a:schemeClr val="accent2"/>
                </a:solidFill>
                <a:latin typeface="Symbol" pitchFamily="18" charset="2"/>
              </a:rPr>
              <a:t>.</a:t>
            </a:r>
          </a:p>
        </p:txBody>
      </p:sp>
      <p:sp>
        <p:nvSpPr>
          <p:cNvPr id="106528" name="Line 32"/>
          <p:cNvSpPr>
            <a:spLocks noChangeShapeType="1"/>
          </p:cNvSpPr>
          <p:nvPr/>
        </p:nvSpPr>
        <p:spPr bwMode="auto">
          <a:xfrm flipH="1" flipV="1">
            <a:off x="1739900" y="3289300"/>
            <a:ext cx="1460500" cy="584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2409825" y="3868738"/>
            <a:ext cx="1257300" cy="152400"/>
            <a:chOff x="1536" y="2344"/>
            <a:chExt cx="792" cy="96"/>
          </a:xfrm>
        </p:grpSpPr>
        <p:sp>
          <p:nvSpPr>
            <p:cNvPr id="106530" name="Freeform 34"/>
            <p:cNvSpPr>
              <a:spLocks/>
            </p:cNvSpPr>
            <p:nvPr/>
          </p:nvSpPr>
          <p:spPr bwMode="auto">
            <a:xfrm>
              <a:off x="1800" y="2344"/>
              <a:ext cx="528" cy="96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8"/>
                </a:cxn>
                <a:cxn ang="0">
                  <a:pos x="48" y="0"/>
                </a:cxn>
                <a:cxn ang="0">
                  <a:pos x="96" y="48"/>
                </a:cxn>
                <a:cxn ang="0">
                  <a:pos x="144" y="0"/>
                </a:cxn>
                <a:cxn ang="0">
                  <a:pos x="192" y="48"/>
                </a:cxn>
                <a:cxn ang="0">
                  <a:pos x="240" y="0"/>
                </a:cxn>
                <a:cxn ang="0">
                  <a:pos x="288" y="48"/>
                </a:cxn>
                <a:cxn ang="0">
                  <a:pos x="336" y="0"/>
                </a:cxn>
                <a:cxn ang="0">
                  <a:pos x="384" y="48"/>
                </a:cxn>
                <a:cxn ang="0">
                  <a:pos x="432" y="0"/>
                </a:cxn>
                <a:cxn ang="0">
                  <a:pos x="480" y="48"/>
                </a:cxn>
                <a:cxn ang="0">
                  <a:pos x="528" y="0"/>
                </a:cxn>
                <a:cxn ang="0">
                  <a:pos x="576" y="48"/>
                </a:cxn>
                <a:cxn ang="0">
                  <a:pos x="624" y="0"/>
                </a:cxn>
                <a:cxn ang="0">
                  <a:pos x="672" y="48"/>
                </a:cxn>
                <a:cxn ang="0">
                  <a:pos x="720" y="0"/>
                </a:cxn>
                <a:cxn ang="0">
                  <a:pos x="768" y="48"/>
                </a:cxn>
                <a:cxn ang="0">
                  <a:pos x="768" y="96"/>
                </a:cxn>
                <a:cxn ang="0">
                  <a:pos x="768" y="144"/>
                </a:cxn>
                <a:cxn ang="0">
                  <a:pos x="0" y="144"/>
                </a:cxn>
              </a:cxnLst>
              <a:rect l="0" t="0" r="r" b="b"/>
              <a:pathLst>
                <a:path w="768" h="144">
                  <a:moveTo>
                    <a:pt x="0" y="144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96" y="48"/>
                  </a:lnTo>
                  <a:lnTo>
                    <a:pt x="144" y="0"/>
                  </a:lnTo>
                  <a:lnTo>
                    <a:pt x="192" y="48"/>
                  </a:lnTo>
                  <a:lnTo>
                    <a:pt x="240" y="0"/>
                  </a:lnTo>
                  <a:lnTo>
                    <a:pt x="288" y="48"/>
                  </a:lnTo>
                  <a:lnTo>
                    <a:pt x="336" y="0"/>
                  </a:lnTo>
                  <a:lnTo>
                    <a:pt x="384" y="48"/>
                  </a:lnTo>
                  <a:lnTo>
                    <a:pt x="432" y="0"/>
                  </a:lnTo>
                  <a:lnTo>
                    <a:pt x="480" y="48"/>
                  </a:lnTo>
                  <a:lnTo>
                    <a:pt x="528" y="0"/>
                  </a:lnTo>
                  <a:lnTo>
                    <a:pt x="576" y="48"/>
                  </a:lnTo>
                  <a:lnTo>
                    <a:pt x="624" y="0"/>
                  </a:lnTo>
                  <a:lnTo>
                    <a:pt x="672" y="48"/>
                  </a:lnTo>
                  <a:lnTo>
                    <a:pt x="720" y="0"/>
                  </a:lnTo>
                  <a:lnTo>
                    <a:pt x="768" y="48"/>
                  </a:lnTo>
                  <a:lnTo>
                    <a:pt x="768" y="96"/>
                  </a:lnTo>
                  <a:lnTo>
                    <a:pt x="768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408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531" name="Freeform 35"/>
            <p:cNvSpPr>
              <a:spLocks/>
            </p:cNvSpPr>
            <p:nvPr/>
          </p:nvSpPr>
          <p:spPr bwMode="auto">
            <a:xfrm>
              <a:off x="1536" y="2344"/>
              <a:ext cx="528" cy="96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8"/>
                </a:cxn>
                <a:cxn ang="0">
                  <a:pos x="48" y="0"/>
                </a:cxn>
                <a:cxn ang="0">
                  <a:pos x="96" y="48"/>
                </a:cxn>
                <a:cxn ang="0">
                  <a:pos x="144" y="0"/>
                </a:cxn>
                <a:cxn ang="0">
                  <a:pos x="192" y="48"/>
                </a:cxn>
                <a:cxn ang="0">
                  <a:pos x="240" y="0"/>
                </a:cxn>
                <a:cxn ang="0">
                  <a:pos x="288" y="48"/>
                </a:cxn>
                <a:cxn ang="0">
                  <a:pos x="336" y="0"/>
                </a:cxn>
                <a:cxn ang="0">
                  <a:pos x="384" y="48"/>
                </a:cxn>
                <a:cxn ang="0">
                  <a:pos x="432" y="0"/>
                </a:cxn>
                <a:cxn ang="0">
                  <a:pos x="480" y="48"/>
                </a:cxn>
                <a:cxn ang="0">
                  <a:pos x="528" y="0"/>
                </a:cxn>
                <a:cxn ang="0">
                  <a:pos x="576" y="48"/>
                </a:cxn>
                <a:cxn ang="0">
                  <a:pos x="624" y="0"/>
                </a:cxn>
                <a:cxn ang="0">
                  <a:pos x="672" y="48"/>
                </a:cxn>
                <a:cxn ang="0">
                  <a:pos x="720" y="0"/>
                </a:cxn>
                <a:cxn ang="0">
                  <a:pos x="768" y="48"/>
                </a:cxn>
                <a:cxn ang="0">
                  <a:pos x="768" y="96"/>
                </a:cxn>
                <a:cxn ang="0">
                  <a:pos x="768" y="144"/>
                </a:cxn>
                <a:cxn ang="0">
                  <a:pos x="0" y="144"/>
                </a:cxn>
              </a:cxnLst>
              <a:rect l="0" t="0" r="r" b="b"/>
              <a:pathLst>
                <a:path w="768" h="144">
                  <a:moveTo>
                    <a:pt x="0" y="144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96" y="48"/>
                  </a:lnTo>
                  <a:lnTo>
                    <a:pt x="144" y="0"/>
                  </a:lnTo>
                  <a:lnTo>
                    <a:pt x="192" y="48"/>
                  </a:lnTo>
                  <a:lnTo>
                    <a:pt x="240" y="0"/>
                  </a:lnTo>
                  <a:lnTo>
                    <a:pt x="288" y="48"/>
                  </a:lnTo>
                  <a:lnTo>
                    <a:pt x="336" y="0"/>
                  </a:lnTo>
                  <a:lnTo>
                    <a:pt x="384" y="48"/>
                  </a:lnTo>
                  <a:lnTo>
                    <a:pt x="432" y="0"/>
                  </a:lnTo>
                  <a:lnTo>
                    <a:pt x="480" y="48"/>
                  </a:lnTo>
                  <a:lnTo>
                    <a:pt x="528" y="0"/>
                  </a:lnTo>
                  <a:lnTo>
                    <a:pt x="576" y="48"/>
                  </a:lnTo>
                  <a:lnTo>
                    <a:pt x="624" y="0"/>
                  </a:lnTo>
                  <a:lnTo>
                    <a:pt x="672" y="48"/>
                  </a:lnTo>
                  <a:lnTo>
                    <a:pt x="720" y="0"/>
                  </a:lnTo>
                  <a:lnTo>
                    <a:pt x="768" y="48"/>
                  </a:lnTo>
                  <a:lnTo>
                    <a:pt x="768" y="96"/>
                  </a:lnTo>
                  <a:lnTo>
                    <a:pt x="768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408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6532" name="Rectangle 36"/>
          <p:cNvSpPr>
            <a:spLocks noChangeArrowheads="1"/>
          </p:cNvSpPr>
          <p:nvPr/>
        </p:nvSpPr>
        <p:spPr bwMode="auto">
          <a:xfrm>
            <a:off x="2343150" y="4098925"/>
            <a:ext cx="2968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600" i="1">
                <a:latin typeface="Helvetica" pitchFamily="34" charset="0"/>
              </a:rPr>
              <a:t>d</a:t>
            </a:r>
          </a:p>
        </p:txBody>
      </p:sp>
      <p:sp>
        <p:nvSpPr>
          <p:cNvPr id="106533" name="Line 37"/>
          <p:cNvSpPr>
            <a:spLocks noChangeShapeType="1"/>
          </p:cNvSpPr>
          <p:nvPr/>
        </p:nvSpPr>
        <p:spPr bwMode="auto">
          <a:xfrm>
            <a:off x="2311400" y="4113213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34" name="Line 38"/>
          <p:cNvSpPr>
            <a:spLocks noChangeShapeType="1"/>
          </p:cNvSpPr>
          <p:nvPr/>
        </p:nvSpPr>
        <p:spPr bwMode="auto">
          <a:xfrm flipH="1">
            <a:off x="2565400" y="4113213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35" name="Line 39"/>
          <p:cNvSpPr>
            <a:spLocks noChangeShapeType="1"/>
          </p:cNvSpPr>
          <p:nvPr/>
        </p:nvSpPr>
        <p:spPr bwMode="auto">
          <a:xfrm>
            <a:off x="2463800" y="3863975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536" name="Line 40"/>
          <p:cNvSpPr>
            <a:spLocks noChangeShapeType="1"/>
          </p:cNvSpPr>
          <p:nvPr/>
        </p:nvSpPr>
        <p:spPr bwMode="auto">
          <a:xfrm>
            <a:off x="2566988" y="3863975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537" name="Line 41"/>
          <p:cNvSpPr>
            <a:spLocks noChangeShapeType="1"/>
          </p:cNvSpPr>
          <p:nvPr/>
        </p:nvSpPr>
        <p:spPr bwMode="auto">
          <a:xfrm>
            <a:off x="365125" y="6496050"/>
            <a:ext cx="3206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0" name="Freeform 6"/>
          <p:cNvSpPr>
            <a:spLocks/>
          </p:cNvSpPr>
          <p:nvPr/>
        </p:nvSpPr>
        <p:spPr bwMode="auto">
          <a:xfrm>
            <a:off x="2063750" y="6237288"/>
            <a:ext cx="1481138" cy="381000"/>
          </a:xfrm>
          <a:custGeom>
            <a:avLst/>
            <a:gdLst/>
            <a:ahLst/>
            <a:cxnLst>
              <a:cxn ang="0">
                <a:pos x="184" y="240"/>
              </a:cxn>
              <a:cxn ang="0">
                <a:pos x="21" y="89"/>
              </a:cxn>
              <a:cxn ang="0">
                <a:pos x="60" y="12"/>
              </a:cxn>
              <a:cxn ang="0">
                <a:pos x="184" y="14"/>
              </a:cxn>
              <a:cxn ang="0">
                <a:pos x="266" y="89"/>
              </a:cxn>
              <a:cxn ang="0">
                <a:pos x="225" y="114"/>
              </a:cxn>
              <a:cxn ang="0">
                <a:pos x="184" y="89"/>
              </a:cxn>
              <a:cxn ang="0">
                <a:pos x="268" y="18"/>
              </a:cxn>
              <a:cxn ang="0">
                <a:pos x="401" y="23"/>
              </a:cxn>
              <a:cxn ang="0">
                <a:pos x="511" y="89"/>
              </a:cxn>
              <a:cxn ang="0">
                <a:pos x="428" y="140"/>
              </a:cxn>
              <a:cxn ang="0">
                <a:pos x="348" y="89"/>
              </a:cxn>
              <a:cxn ang="0">
                <a:pos x="593" y="14"/>
              </a:cxn>
              <a:cxn ang="0">
                <a:pos x="756" y="89"/>
              </a:cxn>
              <a:cxn ang="0">
                <a:pos x="668" y="140"/>
              </a:cxn>
              <a:cxn ang="0">
                <a:pos x="593" y="89"/>
              </a:cxn>
              <a:cxn ang="0">
                <a:pos x="838" y="14"/>
              </a:cxn>
              <a:cxn ang="0">
                <a:pos x="919" y="52"/>
              </a:cxn>
              <a:cxn ang="0">
                <a:pos x="756" y="240"/>
              </a:cxn>
            </a:cxnLst>
            <a:rect l="0" t="0" r="r" b="b"/>
            <a:pathLst>
              <a:path w="933" h="240">
                <a:moveTo>
                  <a:pt x="184" y="240"/>
                </a:moveTo>
                <a:cubicBezTo>
                  <a:pt x="103" y="184"/>
                  <a:pt x="42" y="127"/>
                  <a:pt x="21" y="89"/>
                </a:cubicBezTo>
                <a:cubicBezTo>
                  <a:pt x="0" y="51"/>
                  <a:pt x="33" y="24"/>
                  <a:pt x="60" y="12"/>
                </a:cubicBezTo>
                <a:cubicBezTo>
                  <a:pt x="87" y="0"/>
                  <a:pt x="150" y="1"/>
                  <a:pt x="184" y="14"/>
                </a:cubicBezTo>
                <a:cubicBezTo>
                  <a:pt x="218" y="27"/>
                  <a:pt x="259" y="72"/>
                  <a:pt x="266" y="89"/>
                </a:cubicBezTo>
                <a:cubicBezTo>
                  <a:pt x="273" y="106"/>
                  <a:pt x="239" y="114"/>
                  <a:pt x="225" y="114"/>
                </a:cubicBezTo>
                <a:cubicBezTo>
                  <a:pt x="211" y="114"/>
                  <a:pt x="177" y="105"/>
                  <a:pt x="184" y="89"/>
                </a:cubicBezTo>
                <a:cubicBezTo>
                  <a:pt x="191" y="73"/>
                  <a:pt x="232" y="29"/>
                  <a:pt x="268" y="18"/>
                </a:cubicBezTo>
                <a:cubicBezTo>
                  <a:pt x="304" y="7"/>
                  <a:pt x="361" y="11"/>
                  <a:pt x="401" y="23"/>
                </a:cubicBezTo>
                <a:cubicBezTo>
                  <a:pt x="441" y="35"/>
                  <a:pt x="507" y="70"/>
                  <a:pt x="511" y="89"/>
                </a:cubicBezTo>
                <a:cubicBezTo>
                  <a:pt x="515" y="108"/>
                  <a:pt x="455" y="140"/>
                  <a:pt x="428" y="140"/>
                </a:cubicBezTo>
                <a:cubicBezTo>
                  <a:pt x="401" y="140"/>
                  <a:pt x="321" y="110"/>
                  <a:pt x="348" y="89"/>
                </a:cubicBezTo>
                <a:cubicBezTo>
                  <a:pt x="375" y="68"/>
                  <a:pt x="525" y="14"/>
                  <a:pt x="593" y="14"/>
                </a:cubicBezTo>
                <a:cubicBezTo>
                  <a:pt x="661" y="14"/>
                  <a:pt x="744" y="68"/>
                  <a:pt x="756" y="89"/>
                </a:cubicBezTo>
                <a:cubicBezTo>
                  <a:pt x="768" y="110"/>
                  <a:pt x="695" y="140"/>
                  <a:pt x="668" y="140"/>
                </a:cubicBezTo>
                <a:cubicBezTo>
                  <a:pt x="641" y="140"/>
                  <a:pt x="565" y="110"/>
                  <a:pt x="593" y="89"/>
                </a:cubicBezTo>
                <a:cubicBezTo>
                  <a:pt x="621" y="68"/>
                  <a:pt x="782" y="20"/>
                  <a:pt x="838" y="14"/>
                </a:cubicBezTo>
                <a:cubicBezTo>
                  <a:pt x="892" y="7"/>
                  <a:pt x="933" y="14"/>
                  <a:pt x="919" y="52"/>
                </a:cubicBezTo>
                <a:cubicBezTo>
                  <a:pt x="906" y="89"/>
                  <a:pt x="831" y="165"/>
                  <a:pt x="756" y="240"/>
                </a:cubicBezTo>
              </a:path>
            </a:pathLst>
          </a:custGeom>
          <a:noFill/>
          <a:ln w="28575" cmpd="sng">
            <a:solidFill>
              <a:srgbClr val="FF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5" name="Text Box 11"/>
          <p:cNvSpPr txBox="1">
            <a:spLocks noChangeArrowheads="1"/>
          </p:cNvSpPr>
          <p:nvPr/>
        </p:nvSpPr>
        <p:spPr bwMode="auto">
          <a:xfrm>
            <a:off x="3200400" y="3505200"/>
            <a:ext cx="9271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800" i="1">
                <a:latin typeface="Symbol" charset="2"/>
              </a:rPr>
              <a:t>a</a:t>
            </a:r>
            <a:r>
              <a:rPr lang="en-US" altLang="en-US" sz="1800" baseline="-25000">
                <a:latin typeface="Helvetica" charset="0"/>
              </a:rPr>
              <a:t>objective</a:t>
            </a:r>
            <a:endParaRPr lang="en-US" altLang="en-US" sz="1800"/>
          </a:p>
        </p:txBody>
      </p:sp>
      <p:sp>
        <p:nvSpPr>
          <p:cNvPr id="26637" name="Text Box 13"/>
          <p:cNvSpPr txBox="1">
            <a:spLocks noChangeArrowheads="1"/>
          </p:cNvSpPr>
          <p:nvPr/>
        </p:nvSpPr>
        <p:spPr bwMode="auto">
          <a:xfrm>
            <a:off x="4495800" y="2286000"/>
            <a:ext cx="4431021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000" b="0" dirty="0">
                <a:solidFill>
                  <a:srgbClr val="660066"/>
                </a:solidFill>
                <a:latin typeface="Chalkboard" charset="0"/>
              </a:rPr>
              <a:t>For the highest resolution,</a:t>
            </a:r>
          </a:p>
          <a:p>
            <a:r>
              <a:rPr lang="en-US" altLang="en-US" sz="2000" b="0" dirty="0">
                <a:solidFill>
                  <a:srgbClr val="660066"/>
                </a:solidFill>
                <a:latin typeface="Chalkboard" charset="0"/>
              </a:rPr>
              <a:t>we need to have</a:t>
            </a:r>
          </a:p>
          <a:p>
            <a:endParaRPr lang="en-US" altLang="en-US" sz="2000" b="0" i="1" dirty="0">
              <a:solidFill>
                <a:srgbClr val="FF0000"/>
              </a:solidFill>
              <a:latin typeface="Helvetica" charset="0"/>
            </a:endParaRPr>
          </a:p>
          <a:p>
            <a:r>
              <a:rPr lang="en-US" altLang="en-US" sz="2000" b="0" i="1" dirty="0">
                <a:solidFill>
                  <a:srgbClr val="FF0000"/>
                </a:solidFill>
                <a:latin typeface="Helvetica" charset="0"/>
                <a:sym typeface="Symbol" charset="2"/>
              </a:rPr>
              <a:t></a:t>
            </a:r>
            <a:r>
              <a:rPr lang="en-US" altLang="en-US" sz="2000" b="0" baseline="-25000" dirty="0">
                <a:solidFill>
                  <a:srgbClr val="FF0000"/>
                </a:solidFill>
                <a:latin typeface="Helvetica" charset="0"/>
              </a:rPr>
              <a:t>condenser</a:t>
            </a:r>
            <a:r>
              <a:rPr lang="en-US" altLang="en-US" sz="2000" b="0" dirty="0">
                <a:solidFill>
                  <a:srgbClr val="FF0000"/>
                </a:solidFill>
                <a:latin typeface="Helvetica" charset="0"/>
              </a:rPr>
              <a:t> </a:t>
            </a:r>
            <a:r>
              <a:rPr lang="en-US" altLang="en-US" sz="2000" b="0" dirty="0">
                <a:solidFill>
                  <a:srgbClr val="FF0000"/>
                </a:solidFill>
                <a:latin typeface="Symbol" charset="2"/>
                <a:sym typeface="Symbol" charset="2"/>
              </a:rPr>
              <a:t></a:t>
            </a:r>
            <a:r>
              <a:rPr lang="en-US" altLang="en-US" sz="2000" b="0" dirty="0">
                <a:solidFill>
                  <a:srgbClr val="FF0000"/>
                </a:solidFill>
                <a:latin typeface="Helvetica" charset="0"/>
              </a:rPr>
              <a:t> </a:t>
            </a:r>
            <a:r>
              <a:rPr lang="en-US" altLang="en-US" sz="2000" b="0" i="1" dirty="0" smtClean="0">
                <a:solidFill>
                  <a:srgbClr val="FF0000"/>
                </a:solidFill>
                <a:latin typeface="Helvetica" charset="0"/>
                <a:sym typeface="Symbol" charset="2"/>
              </a:rPr>
              <a:t></a:t>
            </a:r>
            <a:r>
              <a:rPr lang="en-US" altLang="en-US" sz="2000" b="0" baseline="-25000" dirty="0" smtClean="0">
                <a:solidFill>
                  <a:srgbClr val="FF0000"/>
                </a:solidFill>
                <a:latin typeface="Helvetica" charset="0"/>
              </a:rPr>
              <a:t>objective</a:t>
            </a:r>
            <a:endParaRPr lang="en-US" altLang="en-US" sz="2000" b="0" i="1" dirty="0">
              <a:solidFill>
                <a:srgbClr val="FF0000"/>
              </a:solidFill>
              <a:latin typeface="Helvetica" charset="0"/>
            </a:endParaRPr>
          </a:p>
          <a:p>
            <a:r>
              <a:rPr lang="en-US" altLang="en-US" sz="2000" b="0" i="1" dirty="0">
                <a:solidFill>
                  <a:srgbClr val="FF0000"/>
                </a:solidFill>
                <a:latin typeface="Helvetica" charset="0"/>
                <a:sym typeface="Symbol" charset="2"/>
              </a:rPr>
              <a:t>        </a:t>
            </a:r>
            <a:endParaRPr lang="en-US" altLang="en-US" sz="2000" b="0" i="1" dirty="0">
              <a:solidFill>
                <a:srgbClr val="FF0000"/>
              </a:solidFill>
              <a:latin typeface="Helvetica" charset="0"/>
            </a:endParaRPr>
          </a:p>
          <a:p>
            <a:r>
              <a:rPr lang="en-US" altLang="en-US" sz="2000" b="0" i="1" dirty="0" err="1">
                <a:solidFill>
                  <a:srgbClr val="FF0000"/>
                </a:solidFill>
                <a:latin typeface="Helvetica" charset="0"/>
              </a:rPr>
              <a:t>NA</a:t>
            </a:r>
            <a:r>
              <a:rPr lang="en-US" altLang="en-US" sz="2000" b="0" baseline="-25000" dirty="0" err="1">
                <a:solidFill>
                  <a:srgbClr val="FF0000"/>
                </a:solidFill>
                <a:latin typeface="Helvetica" charset="0"/>
              </a:rPr>
              <a:t>condenser</a:t>
            </a:r>
            <a:r>
              <a:rPr lang="en-US" altLang="en-US" sz="2000" b="0" dirty="0">
                <a:solidFill>
                  <a:srgbClr val="FF0000"/>
                </a:solidFill>
                <a:latin typeface="Helvetica" charset="0"/>
              </a:rPr>
              <a:t> </a:t>
            </a:r>
            <a:r>
              <a:rPr lang="en-US" altLang="en-US" sz="2000" b="0" dirty="0">
                <a:solidFill>
                  <a:srgbClr val="FF0000"/>
                </a:solidFill>
                <a:latin typeface="Symbol" charset="2"/>
                <a:sym typeface="Symbol" charset="2"/>
              </a:rPr>
              <a:t></a:t>
            </a:r>
            <a:r>
              <a:rPr lang="en-US" altLang="en-US" sz="2000" b="0" dirty="0">
                <a:solidFill>
                  <a:srgbClr val="FF0000"/>
                </a:solidFill>
                <a:latin typeface="Helvetica" charset="0"/>
              </a:rPr>
              <a:t> </a:t>
            </a:r>
            <a:r>
              <a:rPr lang="en-US" altLang="en-US" sz="2000" b="0" i="1" dirty="0" err="1">
                <a:solidFill>
                  <a:srgbClr val="FF0000"/>
                </a:solidFill>
                <a:latin typeface="Helvetica" charset="0"/>
              </a:rPr>
              <a:t>NA</a:t>
            </a:r>
            <a:r>
              <a:rPr lang="en-US" altLang="en-US" sz="2000" b="0" baseline="-25000" dirty="0" err="1">
                <a:solidFill>
                  <a:srgbClr val="FF0000"/>
                </a:solidFill>
                <a:latin typeface="Helvetica" charset="0"/>
              </a:rPr>
              <a:t>objective</a:t>
            </a:r>
            <a:endParaRPr lang="en-US" altLang="en-US" sz="2000" b="0" baseline="-25000" dirty="0">
              <a:solidFill>
                <a:srgbClr val="FF0000"/>
              </a:solidFill>
              <a:latin typeface="Helvetica" charset="0"/>
            </a:endParaRPr>
          </a:p>
          <a:p>
            <a:endParaRPr lang="en-US" altLang="en-US" sz="2000" b="0" dirty="0">
              <a:solidFill>
                <a:srgbClr val="660066"/>
              </a:solidFill>
              <a:latin typeface="Helvetica" charset="0"/>
            </a:endParaRPr>
          </a:p>
          <a:p>
            <a:pPr>
              <a:buFont typeface="Symbol" charset="2"/>
              <a:buChar char="Þ"/>
            </a:pPr>
            <a:r>
              <a:rPr lang="en-US" altLang="en-US" sz="2000" b="0" dirty="0">
                <a:solidFill>
                  <a:srgbClr val="660066"/>
                </a:solidFill>
                <a:latin typeface="Chalkboard" charset="0"/>
              </a:rPr>
              <a:t> with oil immersion objectives,</a:t>
            </a:r>
          </a:p>
          <a:p>
            <a:pPr>
              <a:buFont typeface="Symbol" charset="2"/>
              <a:buNone/>
            </a:pPr>
            <a:r>
              <a:rPr lang="en-US" altLang="en-US" sz="2000" b="0" dirty="0">
                <a:solidFill>
                  <a:srgbClr val="660066"/>
                </a:solidFill>
                <a:latin typeface="Chalkboard" charset="0"/>
              </a:rPr>
              <a:t>we need an </a:t>
            </a:r>
            <a:r>
              <a:rPr lang="en-US" altLang="en-US" sz="2000" b="0" i="1" dirty="0">
                <a:solidFill>
                  <a:srgbClr val="660066"/>
                </a:solidFill>
                <a:latin typeface="Chalkboard" charset="0"/>
              </a:rPr>
              <a:t>oil immersion condenser!</a:t>
            </a:r>
          </a:p>
        </p:txBody>
      </p:sp>
      <p:sp>
        <p:nvSpPr>
          <p:cNvPr id="26652" name="Text Box 28"/>
          <p:cNvSpPr txBox="1">
            <a:spLocks noChangeArrowheads="1"/>
          </p:cNvSpPr>
          <p:nvPr/>
        </p:nvSpPr>
        <p:spPr bwMode="auto">
          <a:xfrm>
            <a:off x="3276600" y="4419600"/>
            <a:ext cx="10366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800" i="1">
                <a:latin typeface="Symbol" charset="2"/>
              </a:rPr>
              <a:t>a</a:t>
            </a:r>
            <a:r>
              <a:rPr lang="en-US" altLang="en-US" sz="1800" baseline="-25000">
                <a:latin typeface="Helvetica" charset="0"/>
              </a:rPr>
              <a:t>condenser</a:t>
            </a:r>
            <a:endParaRPr lang="en-US" altLang="en-US" sz="1800"/>
          </a:p>
        </p:txBody>
      </p:sp>
      <p:sp>
        <p:nvSpPr>
          <p:cNvPr id="26653" name="Line 29"/>
          <p:cNvSpPr>
            <a:spLocks noChangeShapeType="1"/>
          </p:cNvSpPr>
          <p:nvPr/>
        </p:nvSpPr>
        <p:spPr bwMode="auto">
          <a:xfrm>
            <a:off x="2946400" y="4013200"/>
            <a:ext cx="0" cy="5334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66" name="Text Box 42"/>
          <p:cNvSpPr txBox="1">
            <a:spLocks noChangeArrowheads="1"/>
          </p:cNvSpPr>
          <p:nvPr/>
        </p:nvSpPr>
        <p:spPr bwMode="auto">
          <a:xfrm>
            <a:off x="2022475" y="131763"/>
            <a:ext cx="4700588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800" b="1">
                <a:solidFill>
                  <a:schemeClr val="tx2"/>
                </a:solidFill>
                <a:latin typeface="Chalkboard" charset="0"/>
              </a:rPr>
              <a:t>Filling the back focal plane</a:t>
            </a:r>
            <a:endParaRPr lang="en-US" altLang="en-US" sz="2000" b="1">
              <a:solidFill>
                <a:schemeClr val="tx2"/>
              </a:solidFill>
              <a:latin typeface="Chalkboard" charset="0"/>
            </a:endParaRPr>
          </a:p>
        </p:txBody>
      </p:sp>
      <p:sp>
        <p:nvSpPr>
          <p:cNvPr id="26628" name="Freeform 4"/>
          <p:cNvSpPr>
            <a:spLocks/>
          </p:cNvSpPr>
          <p:nvPr/>
        </p:nvSpPr>
        <p:spPr bwMode="auto">
          <a:xfrm>
            <a:off x="1520825" y="2819400"/>
            <a:ext cx="2578100" cy="304800"/>
          </a:xfrm>
          <a:custGeom>
            <a:avLst/>
            <a:gdLst/>
            <a:ahLst/>
            <a:cxnLst>
              <a:cxn ang="0">
                <a:pos x="0" y="102"/>
              </a:cxn>
              <a:cxn ang="0">
                <a:pos x="432" y="103"/>
              </a:cxn>
              <a:cxn ang="0">
                <a:pos x="0" y="103"/>
              </a:cxn>
            </a:cxnLst>
            <a:rect l="0" t="0" r="r" b="b"/>
            <a:pathLst>
              <a:path w="432" h="104">
                <a:moveTo>
                  <a:pt x="0" y="102"/>
                </a:moveTo>
                <a:cubicBezTo>
                  <a:pt x="181" y="100"/>
                  <a:pt x="256" y="104"/>
                  <a:pt x="432" y="103"/>
                </a:cubicBezTo>
                <a:cubicBezTo>
                  <a:pt x="256" y="0"/>
                  <a:pt x="99" y="35"/>
                  <a:pt x="0" y="103"/>
                </a:cubicBezTo>
              </a:path>
            </a:pathLst>
          </a:custGeom>
          <a:solidFill>
            <a:schemeClr val="accent1"/>
          </a:solidFill>
          <a:ln w="19050" cmpd="sng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1527175" y="2057400"/>
            <a:ext cx="533400" cy="762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2" name="Rectangle 8"/>
          <p:cNvSpPr>
            <a:spLocks noChangeArrowheads="1"/>
          </p:cNvSpPr>
          <p:nvPr/>
        </p:nvSpPr>
        <p:spPr bwMode="auto">
          <a:xfrm>
            <a:off x="3552825" y="2057400"/>
            <a:ext cx="533400" cy="762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51" name="Line 27"/>
          <p:cNvSpPr>
            <a:spLocks noChangeShapeType="1"/>
          </p:cNvSpPr>
          <p:nvPr/>
        </p:nvSpPr>
        <p:spPr bwMode="auto">
          <a:xfrm flipV="1">
            <a:off x="2943225" y="3505200"/>
            <a:ext cx="0" cy="5334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67" name="Rectangle 43"/>
          <p:cNvSpPr>
            <a:spLocks noChangeArrowheads="1"/>
          </p:cNvSpPr>
          <p:nvPr/>
        </p:nvSpPr>
        <p:spPr bwMode="auto">
          <a:xfrm>
            <a:off x="2181225" y="4127500"/>
            <a:ext cx="1227138" cy="117475"/>
          </a:xfrm>
          <a:prstGeom prst="rect">
            <a:avLst/>
          </a:prstGeom>
          <a:solidFill>
            <a:srgbClr val="408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50"/>
          <p:cNvGrpSpPr>
            <a:grpSpLocks/>
          </p:cNvGrpSpPr>
          <p:nvPr/>
        </p:nvGrpSpPr>
        <p:grpSpPr bwMode="auto">
          <a:xfrm>
            <a:off x="1952625" y="1689100"/>
            <a:ext cx="304800" cy="1371600"/>
            <a:chOff x="1632" y="952"/>
            <a:chExt cx="192" cy="864"/>
          </a:xfrm>
        </p:grpSpPr>
        <p:sp>
          <p:nvSpPr>
            <p:cNvPr id="26675" name="Line 51"/>
            <p:cNvSpPr>
              <a:spLocks noChangeShapeType="1"/>
            </p:cNvSpPr>
            <p:nvPr/>
          </p:nvSpPr>
          <p:spPr bwMode="auto">
            <a:xfrm flipV="1">
              <a:off x="1632" y="952"/>
              <a:ext cx="144" cy="86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76" name="Line 52"/>
            <p:cNvSpPr>
              <a:spLocks noChangeShapeType="1"/>
            </p:cNvSpPr>
            <p:nvPr/>
          </p:nvSpPr>
          <p:spPr bwMode="auto">
            <a:xfrm flipH="1" flipV="1">
              <a:off x="1680" y="952"/>
              <a:ext cx="144" cy="86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54"/>
          <p:cNvGrpSpPr>
            <a:grpSpLocks/>
          </p:cNvGrpSpPr>
          <p:nvPr/>
        </p:nvGrpSpPr>
        <p:grpSpPr bwMode="auto">
          <a:xfrm>
            <a:off x="2181225" y="1689100"/>
            <a:ext cx="304800" cy="1371600"/>
            <a:chOff x="1632" y="952"/>
            <a:chExt cx="192" cy="864"/>
          </a:xfrm>
        </p:grpSpPr>
        <p:sp>
          <p:nvSpPr>
            <p:cNvPr id="26679" name="Line 55"/>
            <p:cNvSpPr>
              <a:spLocks noChangeShapeType="1"/>
            </p:cNvSpPr>
            <p:nvPr/>
          </p:nvSpPr>
          <p:spPr bwMode="auto">
            <a:xfrm flipV="1">
              <a:off x="1632" y="952"/>
              <a:ext cx="144" cy="86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80" name="Line 56"/>
            <p:cNvSpPr>
              <a:spLocks noChangeShapeType="1"/>
            </p:cNvSpPr>
            <p:nvPr/>
          </p:nvSpPr>
          <p:spPr bwMode="auto">
            <a:xfrm flipH="1" flipV="1">
              <a:off x="1680" y="952"/>
              <a:ext cx="144" cy="86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57"/>
          <p:cNvGrpSpPr>
            <a:grpSpLocks/>
          </p:cNvGrpSpPr>
          <p:nvPr/>
        </p:nvGrpSpPr>
        <p:grpSpPr bwMode="auto">
          <a:xfrm>
            <a:off x="2409825" y="1689100"/>
            <a:ext cx="304800" cy="1371600"/>
            <a:chOff x="1632" y="952"/>
            <a:chExt cx="192" cy="864"/>
          </a:xfrm>
        </p:grpSpPr>
        <p:sp>
          <p:nvSpPr>
            <p:cNvPr id="26682" name="Line 58"/>
            <p:cNvSpPr>
              <a:spLocks noChangeShapeType="1"/>
            </p:cNvSpPr>
            <p:nvPr/>
          </p:nvSpPr>
          <p:spPr bwMode="auto">
            <a:xfrm flipV="1">
              <a:off x="1632" y="952"/>
              <a:ext cx="144" cy="86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83" name="Line 59"/>
            <p:cNvSpPr>
              <a:spLocks noChangeShapeType="1"/>
            </p:cNvSpPr>
            <p:nvPr/>
          </p:nvSpPr>
          <p:spPr bwMode="auto">
            <a:xfrm flipH="1" flipV="1">
              <a:off x="1680" y="952"/>
              <a:ext cx="144" cy="86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2638425" y="1689100"/>
            <a:ext cx="304800" cy="1371600"/>
            <a:chOff x="1632" y="952"/>
            <a:chExt cx="192" cy="864"/>
          </a:xfrm>
        </p:grpSpPr>
        <p:sp>
          <p:nvSpPr>
            <p:cNvPr id="26685" name="Line 61"/>
            <p:cNvSpPr>
              <a:spLocks noChangeShapeType="1"/>
            </p:cNvSpPr>
            <p:nvPr/>
          </p:nvSpPr>
          <p:spPr bwMode="auto">
            <a:xfrm flipV="1">
              <a:off x="1632" y="952"/>
              <a:ext cx="144" cy="86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86" name="Line 62"/>
            <p:cNvSpPr>
              <a:spLocks noChangeShapeType="1"/>
            </p:cNvSpPr>
            <p:nvPr/>
          </p:nvSpPr>
          <p:spPr bwMode="auto">
            <a:xfrm flipH="1" flipV="1">
              <a:off x="1680" y="952"/>
              <a:ext cx="144" cy="86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63"/>
          <p:cNvGrpSpPr>
            <a:grpSpLocks/>
          </p:cNvGrpSpPr>
          <p:nvPr/>
        </p:nvGrpSpPr>
        <p:grpSpPr bwMode="auto">
          <a:xfrm>
            <a:off x="2867025" y="1689100"/>
            <a:ext cx="304800" cy="1371600"/>
            <a:chOff x="1632" y="952"/>
            <a:chExt cx="192" cy="864"/>
          </a:xfrm>
        </p:grpSpPr>
        <p:sp>
          <p:nvSpPr>
            <p:cNvPr id="26688" name="Line 64"/>
            <p:cNvSpPr>
              <a:spLocks noChangeShapeType="1"/>
            </p:cNvSpPr>
            <p:nvPr/>
          </p:nvSpPr>
          <p:spPr bwMode="auto">
            <a:xfrm flipV="1">
              <a:off x="1632" y="952"/>
              <a:ext cx="144" cy="86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89" name="Line 65"/>
            <p:cNvSpPr>
              <a:spLocks noChangeShapeType="1"/>
            </p:cNvSpPr>
            <p:nvPr/>
          </p:nvSpPr>
          <p:spPr bwMode="auto">
            <a:xfrm flipH="1" flipV="1">
              <a:off x="1680" y="952"/>
              <a:ext cx="144" cy="86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" name="Group 66"/>
          <p:cNvGrpSpPr>
            <a:grpSpLocks/>
          </p:cNvGrpSpPr>
          <p:nvPr/>
        </p:nvGrpSpPr>
        <p:grpSpPr bwMode="auto">
          <a:xfrm>
            <a:off x="3095625" y="1689100"/>
            <a:ext cx="304800" cy="1371600"/>
            <a:chOff x="1632" y="952"/>
            <a:chExt cx="192" cy="864"/>
          </a:xfrm>
        </p:grpSpPr>
        <p:sp>
          <p:nvSpPr>
            <p:cNvPr id="26691" name="Line 67"/>
            <p:cNvSpPr>
              <a:spLocks noChangeShapeType="1"/>
            </p:cNvSpPr>
            <p:nvPr/>
          </p:nvSpPr>
          <p:spPr bwMode="auto">
            <a:xfrm flipV="1">
              <a:off x="1632" y="952"/>
              <a:ext cx="144" cy="86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2" name="Line 68"/>
            <p:cNvSpPr>
              <a:spLocks noChangeShapeType="1"/>
            </p:cNvSpPr>
            <p:nvPr/>
          </p:nvSpPr>
          <p:spPr bwMode="auto">
            <a:xfrm flipH="1" flipV="1">
              <a:off x="1680" y="952"/>
              <a:ext cx="144" cy="86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" name="Group 69"/>
          <p:cNvGrpSpPr>
            <a:grpSpLocks/>
          </p:cNvGrpSpPr>
          <p:nvPr/>
        </p:nvGrpSpPr>
        <p:grpSpPr bwMode="auto">
          <a:xfrm>
            <a:off x="3324225" y="1689100"/>
            <a:ext cx="304800" cy="1371600"/>
            <a:chOff x="1632" y="952"/>
            <a:chExt cx="192" cy="864"/>
          </a:xfrm>
        </p:grpSpPr>
        <p:sp>
          <p:nvSpPr>
            <p:cNvPr id="26694" name="Line 70"/>
            <p:cNvSpPr>
              <a:spLocks noChangeShapeType="1"/>
            </p:cNvSpPr>
            <p:nvPr/>
          </p:nvSpPr>
          <p:spPr bwMode="auto">
            <a:xfrm flipV="1">
              <a:off x="1632" y="952"/>
              <a:ext cx="144" cy="86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5" name="Line 71"/>
            <p:cNvSpPr>
              <a:spLocks noChangeShapeType="1"/>
            </p:cNvSpPr>
            <p:nvPr/>
          </p:nvSpPr>
          <p:spPr bwMode="auto">
            <a:xfrm flipH="1" flipV="1">
              <a:off x="1680" y="952"/>
              <a:ext cx="144" cy="86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697" name="Line 73"/>
          <p:cNvSpPr>
            <a:spLocks noChangeShapeType="1"/>
          </p:cNvSpPr>
          <p:nvPr/>
        </p:nvSpPr>
        <p:spPr bwMode="auto">
          <a:xfrm>
            <a:off x="2943225" y="3060700"/>
            <a:ext cx="0" cy="11303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99" name="Line 75"/>
          <p:cNvSpPr>
            <a:spLocks noChangeShapeType="1"/>
          </p:cNvSpPr>
          <p:nvPr/>
        </p:nvSpPr>
        <p:spPr bwMode="auto">
          <a:xfrm flipH="1">
            <a:off x="2943225" y="3060700"/>
            <a:ext cx="228600" cy="11303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715" name="Line 91"/>
          <p:cNvSpPr>
            <a:spLocks noChangeShapeType="1"/>
          </p:cNvSpPr>
          <p:nvPr/>
        </p:nvSpPr>
        <p:spPr bwMode="auto">
          <a:xfrm>
            <a:off x="2257425" y="3060700"/>
            <a:ext cx="685800" cy="11303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716" name="Line 92"/>
          <p:cNvSpPr>
            <a:spLocks noChangeShapeType="1"/>
          </p:cNvSpPr>
          <p:nvPr/>
        </p:nvSpPr>
        <p:spPr bwMode="auto">
          <a:xfrm>
            <a:off x="2486025" y="3060700"/>
            <a:ext cx="457200" cy="11303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717" name="Line 93"/>
          <p:cNvSpPr>
            <a:spLocks noChangeShapeType="1"/>
          </p:cNvSpPr>
          <p:nvPr/>
        </p:nvSpPr>
        <p:spPr bwMode="auto">
          <a:xfrm>
            <a:off x="2714625" y="3060700"/>
            <a:ext cx="228600" cy="11303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718" name="Line 94"/>
          <p:cNvSpPr>
            <a:spLocks noChangeShapeType="1"/>
          </p:cNvSpPr>
          <p:nvPr/>
        </p:nvSpPr>
        <p:spPr bwMode="auto">
          <a:xfrm flipH="1">
            <a:off x="2943225" y="3060700"/>
            <a:ext cx="457200" cy="11303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719" name="Line 95"/>
          <p:cNvSpPr>
            <a:spLocks noChangeShapeType="1"/>
          </p:cNvSpPr>
          <p:nvPr/>
        </p:nvSpPr>
        <p:spPr bwMode="auto">
          <a:xfrm flipH="1">
            <a:off x="2943225" y="3060700"/>
            <a:ext cx="685800" cy="11303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720" name="Line 96"/>
          <p:cNvSpPr>
            <a:spLocks noChangeShapeType="1"/>
          </p:cNvSpPr>
          <p:nvPr/>
        </p:nvSpPr>
        <p:spPr bwMode="auto">
          <a:xfrm>
            <a:off x="2638425" y="3060700"/>
            <a:ext cx="0" cy="11303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721" name="Line 97"/>
          <p:cNvSpPr>
            <a:spLocks noChangeShapeType="1"/>
          </p:cNvSpPr>
          <p:nvPr/>
        </p:nvSpPr>
        <p:spPr bwMode="auto">
          <a:xfrm flipH="1">
            <a:off x="2638425" y="3060700"/>
            <a:ext cx="228600" cy="11303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722" name="Line 98"/>
          <p:cNvSpPr>
            <a:spLocks noChangeShapeType="1"/>
          </p:cNvSpPr>
          <p:nvPr/>
        </p:nvSpPr>
        <p:spPr bwMode="auto">
          <a:xfrm>
            <a:off x="1952625" y="3060700"/>
            <a:ext cx="685800" cy="11303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723" name="Line 99"/>
          <p:cNvSpPr>
            <a:spLocks noChangeShapeType="1"/>
          </p:cNvSpPr>
          <p:nvPr/>
        </p:nvSpPr>
        <p:spPr bwMode="auto">
          <a:xfrm>
            <a:off x="2181225" y="3060700"/>
            <a:ext cx="457200" cy="11303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724" name="Line 100"/>
          <p:cNvSpPr>
            <a:spLocks noChangeShapeType="1"/>
          </p:cNvSpPr>
          <p:nvPr/>
        </p:nvSpPr>
        <p:spPr bwMode="auto">
          <a:xfrm>
            <a:off x="2409825" y="3060700"/>
            <a:ext cx="228600" cy="11303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725" name="Line 101"/>
          <p:cNvSpPr>
            <a:spLocks noChangeShapeType="1"/>
          </p:cNvSpPr>
          <p:nvPr/>
        </p:nvSpPr>
        <p:spPr bwMode="auto">
          <a:xfrm flipH="1">
            <a:off x="2638425" y="3060700"/>
            <a:ext cx="457200" cy="11303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726" name="Line 102"/>
          <p:cNvSpPr>
            <a:spLocks noChangeShapeType="1"/>
          </p:cNvSpPr>
          <p:nvPr/>
        </p:nvSpPr>
        <p:spPr bwMode="auto">
          <a:xfrm flipH="1">
            <a:off x="2638425" y="3060700"/>
            <a:ext cx="685800" cy="11303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728" name="Arc 104"/>
          <p:cNvSpPr>
            <a:spLocks/>
          </p:cNvSpPr>
          <p:nvPr/>
        </p:nvSpPr>
        <p:spPr bwMode="auto">
          <a:xfrm>
            <a:off x="2943225" y="3659188"/>
            <a:ext cx="284163" cy="458787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12773"/>
              <a:gd name="T1" fmla="*/ 0 h 21600"/>
              <a:gd name="T2" fmla="*/ 12773 w 12773"/>
              <a:gd name="T3" fmla="*/ 4182 h 21600"/>
              <a:gd name="T4" fmla="*/ 0 w 12773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773" h="21600" fill="none" extrusionOk="0">
                <a:moveTo>
                  <a:pt x="-1" y="0"/>
                </a:moveTo>
                <a:cubicBezTo>
                  <a:pt x="4594" y="0"/>
                  <a:pt x="9068" y="1464"/>
                  <a:pt x="12773" y="4181"/>
                </a:cubicBezTo>
              </a:path>
              <a:path w="12773" h="21600" stroke="0" extrusionOk="0">
                <a:moveTo>
                  <a:pt x="-1" y="0"/>
                </a:moveTo>
                <a:cubicBezTo>
                  <a:pt x="4594" y="0"/>
                  <a:pt x="9068" y="1464"/>
                  <a:pt x="12773" y="4181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729" name="Text Box 105"/>
          <p:cNvSpPr txBox="1">
            <a:spLocks noChangeArrowheads="1"/>
          </p:cNvSpPr>
          <p:nvPr/>
        </p:nvSpPr>
        <p:spPr bwMode="auto">
          <a:xfrm>
            <a:off x="533400" y="838200"/>
            <a:ext cx="765492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en-US" sz="2000" i="1">
                <a:solidFill>
                  <a:schemeClr val="accent2"/>
                </a:solidFill>
                <a:latin typeface="Chalkboard" charset="0"/>
              </a:rPr>
              <a:t>In trans-illumination microscopy</a:t>
            </a:r>
            <a:r>
              <a:rPr lang="en-US" altLang="en-US" sz="2000">
                <a:solidFill>
                  <a:schemeClr val="accent2"/>
                </a:solidFill>
                <a:latin typeface="Chalkboard" charset="0"/>
              </a:rPr>
              <a:t>, to get maximum resolution,</a:t>
            </a:r>
          </a:p>
          <a:p>
            <a:pPr algn="ctr"/>
            <a:r>
              <a:rPr lang="en-US" altLang="en-US" sz="2000">
                <a:solidFill>
                  <a:schemeClr val="accent2"/>
                </a:solidFill>
                <a:latin typeface="Chalkboard" charset="0"/>
              </a:rPr>
              <a:t>the illumination must “fill the back focal plane”</a:t>
            </a:r>
          </a:p>
        </p:txBody>
      </p:sp>
      <p:sp>
        <p:nvSpPr>
          <p:cNvPr id="26814" name="Line 190"/>
          <p:cNvSpPr>
            <a:spLocks noChangeShapeType="1"/>
          </p:cNvSpPr>
          <p:nvPr/>
        </p:nvSpPr>
        <p:spPr bwMode="auto">
          <a:xfrm flipV="1">
            <a:off x="1952625" y="2133600"/>
            <a:ext cx="152400" cy="914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815" name="Line 191"/>
          <p:cNvSpPr>
            <a:spLocks noChangeShapeType="1"/>
          </p:cNvSpPr>
          <p:nvPr/>
        </p:nvSpPr>
        <p:spPr bwMode="auto">
          <a:xfrm flipH="1" flipV="1">
            <a:off x="2105025" y="2133600"/>
            <a:ext cx="152400" cy="914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817" name="Line 193"/>
          <p:cNvSpPr>
            <a:spLocks noChangeShapeType="1"/>
          </p:cNvSpPr>
          <p:nvPr/>
        </p:nvSpPr>
        <p:spPr bwMode="auto">
          <a:xfrm flipV="1">
            <a:off x="2181225" y="2133600"/>
            <a:ext cx="152400" cy="914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818" name="Line 194"/>
          <p:cNvSpPr>
            <a:spLocks noChangeShapeType="1"/>
          </p:cNvSpPr>
          <p:nvPr/>
        </p:nvSpPr>
        <p:spPr bwMode="auto">
          <a:xfrm flipH="1" flipV="1">
            <a:off x="2333625" y="2133600"/>
            <a:ext cx="152400" cy="914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820" name="Line 196"/>
          <p:cNvSpPr>
            <a:spLocks noChangeShapeType="1"/>
          </p:cNvSpPr>
          <p:nvPr/>
        </p:nvSpPr>
        <p:spPr bwMode="auto">
          <a:xfrm flipV="1">
            <a:off x="2409825" y="2133600"/>
            <a:ext cx="152400" cy="914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821" name="Line 197"/>
          <p:cNvSpPr>
            <a:spLocks noChangeShapeType="1"/>
          </p:cNvSpPr>
          <p:nvPr/>
        </p:nvSpPr>
        <p:spPr bwMode="auto">
          <a:xfrm flipH="1" flipV="1">
            <a:off x="2562225" y="2133600"/>
            <a:ext cx="152400" cy="914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823" name="Line 199"/>
          <p:cNvSpPr>
            <a:spLocks noChangeShapeType="1"/>
          </p:cNvSpPr>
          <p:nvPr/>
        </p:nvSpPr>
        <p:spPr bwMode="auto">
          <a:xfrm flipV="1">
            <a:off x="2638425" y="2133600"/>
            <a:ext cx="152400" cy="914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824" name="Line 200"/>
          <p:cNvSpPr>
            <a:spLocks noChangeShapeType="1"/>
          </p:cNvSpPr>
          <p:nvPr/>
        </p:nvSpPr>
        <p:spPr bwMode="auto">
          <a:xfrm flipH="1" flipV="1">
            <a:off x="2790825" y="2133600"/>
            <a:ext cx="152400" cy="914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826" name="Line 202"/>
          <p:cNvSpPr>
            <a:spLocks noChangeShapeType="1"/>
          </p:cNvSpPr>
          <p:nvPr/>
        </p:nvSpPr>
        <p:spPr bwMode="auto">
          <a:xfrm flipV="1">
            <a:off x="2867025" y="2133600"/>
            <a:ext cx="152400" cy="914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827" name="Line 203"/>
          <p:cNvSpPr>
            <a:spLocks noChangeShapeType="1"/>
          </p:cNvSpPr>
          <p:nvPr/>
        </p:nvSpPr>
        <p:spPr bwMode="auto">
          <a:xfrm flipH="1" flipV="1">
            <a:off x="3019425" y="2133600"/>
            <a:ext cx="152400" cy="914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829" name="Line 205"/>
          <p:cNvSpPr>
            <a:spLocks noChangeShapeType="1"/>
          </p:cNvSpPr>
          <p:nvPr/>
        </p:nvSpPr>
        <p:spPr bwMode="auto">
          <a:xfrm flipV="1">
            <a:off x="3095625" y="2133600"/>
            <a:ext cx="152400" cy="914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830" name="Line 206"/>
          <p:cNvSpPr>
            <a:spLocks noChangeShapeType="1"/>
          </p:cNvSpPr>
          <p:nvPr/>
        </p:nvSpPr>
        <p:spPr bwMode="auto">
          <a:xfrm flipH="1" flipV="1">
            <a:off x="3248025" y="2133600"/>
            <a:ext cx="152400" cy="914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832" name="Line 208"/>
          <p:cNvSpPr>
            <a:spLocks noChangeShapeType="1"/>
          </p:cNvSpPr>
          <p:nvPr/>
        </p:nvSpPr>
        <p:spPr bwMode="auto">
          <a:xfrm flipV="1">
            <a:off x="3324225" y="2133600"/>
            <a:ext cx="152400" cy="914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833" name="Line 209"/>
          <p:cNvSpPr>
            <a:spLocks noChangeShapeType="1"/>
          </p:cNvSpPr>
          <p:nvPr/>
        </p:nvSpPr>
        <p:spPr bwMode="auto">
          <a:xfrm flipH="1" flipV="1">
            <a:off x="3476625" y="2133600"/>
            <a:ext cx="152400" cy="914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834" name="Freeform 210"/>
          <p:cNvSpPr>
            <a:spLocks/>
          </p:cNvSpPr>
          <p:nvPr/>
        </p:nvSpPr>
        <p:spPr bwMode="auto">
          <a:xfrm flipV="1">
            <a:off x="1524000" y="5257800"/>
            <a:ext cx="2578100" cy="304800"/>
          </a:xfrm>
          <a:custGeom>
            <a:avLst/>
            <a:gdLst/>
            <a:ahLst/>
            <a:cxnLst>
              <a:cxn ang="0">
                <a:pos x="0" y="102"/>
              </a:cxn>
              <a:cxn ang="0">
                <a:pos x="432" y="103"/>
              </a:cxn>
              <a:cxn ang="0">
                <a:pos x="0" y="103"/>
              </a:cxn>
            </a:cxnLst>
            <a:rect l="0" t="0" r="r" b="b"/>
            <a:pathLst>
              <a:path w="432" h="104">
                <a:moveTo>
                  <a:pt x="0" y="102"/>
                </a:moveTo>
                <a:cubicBezTo>
                  <a:pt x="181" y="100"/>
                  <a:pt x="256" y="104"/>
                  <a:pt x="432" y="103"/>
                </a:cubicBezTo>
                <a:cubicBezTo>
                  <a:pt x="256" y="0"/>
                  <a:pt x="99" y="35"/>
                  <a:pt x="0" y="103"/>
                </a:cubicBezTo>
              </a:path>
            </a:pathLst>
          </a:custGeom>
          <a:solidFill>
            <a:schemeClr val="accent1"/>
          </a:solidFill>
          <a:ln w="19050" cmpd="sng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837" name="Line 213"/>
          <p:cNvSpPr>
            <a:spLocks noChangeShapeType="1"/>
          </p:cNvSpPr>
          <p:nvPr/>
        </p:nvSpPr>
        <p:spPr bwMode="auto">
          <a:xfrm>
            <a:off x="2946400" y="4343400"/>
            <a:ext cx="0" cy="5334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838" name="Line 214"/>
          <p:cNvSpPr>
            <a:spLocks noChangeShapeType="1"/>
          </p:cNvSpPr>
          <p:nvPr/>
        </p:nvSpPr>
        <p:spPr bwMode="auto">
          <a:xfrm flipV="1">
            <a:off x="2946400" y="4191000"/>
            <a:ext cx="0" cy="11303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839" name="Line 215"/>
          <p:cNvSpPr>
            <a:spLocks noChangeShapeType="1"/>
          </p:cNvSpPr>
          <p:nvPr/>
        </p:nvSpPr>
        <p:spPr bwMode="auto">
          <a:xfrm flipH="1" flipV="1">
            <a:off x="2946400" y="4191000"/>
            <a:ext cx="228600" cy="11303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840" name="Line 216"/>
          <p:cNvSpPr>
            <a:spLocks noChangeShapeType="1"/>
          </p:cNvSpPr>
          <p:nvPr/>
        </p:nvSpPr>
        <p:spPr bwMode="auto">
          <a:xfrm flipV="1">
            <a:off x="2260600" y="4191000"/>
            <a:ext cx="685800" cy="11303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841" name="Line 217"/>
          <p:cNvSpPr>
            <a:spLocks noChangeShapeType="1"/>
          </p:cNvSpPr>
          <p:nvPr/>
        </p:nvSpPr>
        <p:spPr bwMode="auto">
          <a:xfrm flipV="1">
            <a:off x="2489200" y="4191000"/>
            <a:ext cx="457200" cy="11303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842" name="Line 218"/>
          <p:cNvSpPr>
            <a:spLocks noChangeShapeType="1"/>
          </p:cNvSpPr>
          <p:nvPr/>
        </p:nvSpPr>
        <p:spPr bwMode="auto">
          <a:xfrm flipV="1">
            <a:off x="2717800" y="4191000"/>
            <a:ext cx="228600" cy="11303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843" name="Line 219"/>
          <p:cNvSpPr>
            <a:spLocks noChangeShapeType="1"/>
          </p:cNvSpPr>
          <p:nvPr/>
        </p:nvSpPr>
        <p:spPr bwMode="auto">
          <a:xfrm flipH="1" flipV="1">
            <a:off x="2946400" y="4191000"/>
            <a:ext cx="457200" cy="11303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844" name="Line 220"/>
          <p:cNvSpPr>
            <a:spLocks noChangeShapeType="1"/>
          </p:cNvSpPr>
          <p:nvPr/>
        </p:nvSpPr>
        <p:spPr bwMode="auto">
          <a:xfrm flipH="1" flipV="1">
            <a:off x="2946400" y="4191000"/>
            <a:ext cx="685800" cy="11303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845" name="Line 221"/>
          <p:cNvSpPr>
            <a:spLocks noChangeShapeType="1"/>
          </p:cNvSpPr>
          <p:nvPr/>
        </p:nvSpPr>
        <p:spPr bwMode="auto">
          <a:xfrm flipV="1">
            <a:off x="2641600" y="4191000"/>
            <a:ext cx="0" cy="11303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846" name="Line 222"/>
          <p:cNvSpPr>
            <a:spLocks noChangeShapeType="1"/>
          </p:cNvSpPr>
          <p:nvPr/>
        </p:nvSpPr>
        <p:spPr bwMode="auto">
          <a:xfrm flipH="1" flipV="1">
            <a:off x="2641600" y="4191000"/>
            <a:ext cx="228600" cy="11303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847" name="Line 223"/>
          <p:cNvSpPr>
            <a:spLocks noChangeShapeType="1"/>
          </p:cNvSpPr>
          <p:nvPr/>
        </p:nvSpPr>
        <p:spPr bwMode="auto">
          <a:xfrm flipV="1">
            <a:off x="1955800" y="4191000"/>
            <a:ext cx="685800" cy="11303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848" name="Line 224"/>
          <p:cNvSpPr>
            <a:spLocks noChangeShapeType="1"/>
          </p:cNvSpPr>
          <p:nvPr/>
        </p:nvSpPr>
        <p:spPr bwMode="auto">
          <a:xfrm flipV="1">
            <a:off x="2184400" y="4191000"/>
            <a:ext cx="457200" cy="11303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849" name="Line 225"/>
          <p:cNvSpPr>
            <a:spLocks noChangeShapeType="1"/>
          </p:cNvSpPr>
          <p:nvPr/>
        </p:nvSpPr>
        <p:spPr bwMode="auto">
          <a:xfrm flipV="1">
            <a:off x="2413000" y="4191000"/>
            <a:ext cx="228600" cy="11303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850" name="Line 226"/>
          <p:cNvSpPr>
            <a:spLocks noChangeShapeType="1"/>
          </p:cNvSpPr>
          <p:nvPr/>
        </p:nvSpPr>
        <p:spPr bwMode="auto">
          <a:xfrm flipH="1" flipV="1">
            <a:off x="2641600" y="4191000"/>
            <a:ext cx="457200" cy="11303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851" name="Line 227"/>
          <p:cNvSpPr>
            <a:spLocks noChangeShapeType="1"/>
          </p:cNvSpPr>
          <p:nvPr/>
        </p:nvSpPr>
        <p:spPr bwMode="auto">
          <a:xfrm flipH="1" flipV="1">
            <a:off x="2641600" y="4191000"/>
            <a:ext cx="685800" cy="11303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852" name="Arc 228"/>
          <p:cNvSpPr>
            <a:spLocks/>
          </p:cNvSpPr>
          <p:nvPr/>
        </p:nvSpPr>
        <p:spPr bwMode="auto">
          <a:xfrm flipV="1">
            <a:off x="2946400" y="4265613"/>
            <a:ext cx="293688" cy="458787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13231"/>
              <a:gd name="T1" fmla="*/ 0 h 21600"/>
              <a:gd name="T2" fmla="*/ 13231 w 13231"/>
              <a:gd name="T3" fmla="*/ 4527 h 21600"/>
              <a:gd name="T4" fmla="*/ 0 w 13231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3231" h="21600" fill="none" extrusionOk="0">
                <a:moveTo>
                  <a:pt x="-1" y="0"/>
                </a:moveTo>
                <a:cubicBezTo>
                  <a:pt x="4790" y="0"/>
                  <a:pt x="9444" y="1592"/>
                  <a:pt x="13231" y="4526"/>
                </a:cubicBezTo>
              </a:path>
              <a:path w="13231" h="21600" stroke="0" extrusionOk="0">
                <a:moveTo>
                  <a:pt x="-1" y="0"/>
                </a:moveTo>
                <a:cubicBezTo>
                  <a:pt x="4790" y="0"/>
                  <a:pt x="9444" y="1592"/>
                  <a:pt x="13231" y="4526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853" name="Line 229"/>
          <p:cNvSpPr>
            <a:spLocks noChangeShapeType="1"/>
          </p:cNvSpPr>
          <p:nvPr/>
        </p:nvSpPr>
        <p:spPr bwMode="auto">
          <a:xfrm>
            <a:off x="1955800" y="5334000"/>
            <a:ext cx="152400" cy="914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854" name="Line 230"/>
          <p:cNvSpPr>
            <a:spLocks noChangeShapeType="1"/>
          </p:cNvSpPr>
          <p:nvPr/>
        </p:nvSpPr>
        <p:spPr bwMode="auto">
          <a:xfrm flipH="1">
            <a:off x="2108200" y="5334000"/>
            <a:ext cx="152400" cy="914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855" name="Line 231"/>
          <p:cNvSpPr>
            <a:spLocks noChangeShapeType="1"/>
          </p:cNvSpPr>
          <p:nvPr/>
        </p:nvSpPr>
        <p:spPr bwMode="auto">
          <a:xfrm>
            <a:off x="2184400" y="5334000"/>
            <a:ext cx="152400" cy="914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856" name="Line 232"/>
          <p:cNvSpPr>
            <a:spLocks noChangeShapeType="1"/>
          </p:cNvSpPr>
          <p:nvPr/>
        </p:nvSpPr>
        <p:spPr bwMode="auto">
          <a:xfrm flipH="1">
            <a:off x="2336800" y="5334000"/>
            <a:ext cx="152400" cy="914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857" name="Line 233"/>
          <p:cNvSpPr>
            <a:spLocks noChangeShapeType="1"/>
          </p:cNvSpPr>
          <p:nvPr/>
        </p:nvSpPr>
        <p:spPr bwMode="auto">
          <a:xfrm>
            <a:off x="2413000" y="5334000"/>
            <a:ext cx="152400" cy="914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858" name="Line 234"/>
          <p:cNvSpPr>
            <a:spLocks noChangeShapeType="1"/>
          </p:cNvSpPr>
          <p:nvPr/>
        </p:nvSpPr>
        <p:spPr bwMode="auto">
          <a:xfrm flipH="1">
            <a:off x="2565400" y="5334000"/>
            <a:ext cx="152400" cy="914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859" name="Line 235"/>
          <p:cNvSpPr>
            <a:spLocks noChangeShapeType="1"/>
          </p:cNvSpPr>
          <p:nvPr/>
        </p:nvSpPr>
        <p:spPr bwMode="auto">
          <a:xfrm>
            <a:off x="2641600" y="5334000"/>
            <a:ext cx="152400" cy="914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860" name="Line 236"/>
          <p:cNvSpPr>
            <a:spLocks noChangeShapeType="1"/>
          </p:cNvSpPr>
          <p:nvPr/>
        </p:nvSpPr>
        <p:spPr bwMode="auto">
          <a:xfrm flipH="1">
            <a:off x="2794000" y="5334000"/>
            <a:ext cx="152400" cy="914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861" name="Line 237"/>
          <p:cNvSpPr>
            <a:spLocks noChangeShapeType="1"/>
          </p:cNvSpPr>
          <p:nvPr/>
        </p:nvSpPr>
        <p:spPr bwMode="auto">
          <a:xfrm>
            <a:off x="2870200" y="5334000"/>
            <a:ext cx="152400" cy="914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862" name="Line 238"/>
          <p:cNvSpPr>
            <a:spLocks noChangeShapeType="1"/>
          </p:cNvSpPr>
          <p:nvPr/>
        </p:nvSpPr>
        <p:spPr bwMode="auto">
          <a:xfrm flipH="1">
            <a:off x="3022600" y="5334000"/>
            <a:ext cx="152400" cy="914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863" name="Line 239"/>
          <p:cNvSpPr>
            <a:spLocks noChangeShapeType="1"/>
          </p:cNvSpPr>
          <p:nvPr/>
        </p:nvSpPr>
        <p:spPr bwMode="auto">
          <a:xfrm>
            <a:off x="3098800" y="5334000"/>
            <a:ext cx="152400" cy="914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864" name="Line 240"/>
          <p:cNvSpPr>
            <a:spLocks noChangeShapeType="1"/>
          </p:cNvSpPr>
          <p:nvPr/>
        </p:nvSpPr>
        <p:spPr bwMode="auto">
          <a:xfrm flipH="1">
            <a:off x="3251200" y="5334000"/>
            <a:ext cx="152400" cy="914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865" name="Line 241"/>
          <p:cNvSpPr>
            <a:spLocks noChangeShapeType="1"/>
          </p:cNvSpPr>
          <p:nvPr/>
        </p:nvSpPr>
        <p:spPr bwMode="auto">
          <a:xfrm>
            <a:off x="3327400" y="5334000"/>
            <a:ext cx="152400" cy="914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866" name="Line 242"/>
          <p:cNvSpPr>
            <a:spLocks noChangeShapeType="1"/>
          </p:cNvSpPr>
          <p:nvPr/>
        </p:nvSpPr>
        <p:spPr bwMode="auto">
          <a:xfrm flipH="1">
            <a:off x="3479800" y="5334000"/>
            <a:ext cx="152400" cy="914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902" name="Rectangle 278"/>
          <p:cNvSpPr>
            <a:spLocks noChangeArrowheads="1"/>
          </p:cNvSpPr>
          <p:nvPr/>
        </p:nvSpPr>
        <p:spPr bwMode="auto">
          <a:xfrm>
            <a:off x="352425" y="2895600"/>
            <a:ext cx="107791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en-US" sz="1600">
                <a:solidFill>
                  <a:schemeClr val="accent2"/>
                </a:solidFill>
                <a:latin typeface="Chalkboard" charset="0"/>
              </a:rPr>
              <a:t>Objective</a:t>
            </a:r>
            <a:endParaRPr lang="en-US" sz="1600">
              <a:solidFill>
                <a:schemeClr val="accent2"/>
              </a:solidFill>
              <a:latin typeface="Chalkboard" charset="0"/>
            </a:endParaRPr>
          </a:p>
        </p:txBody>
      </p:sp>
      <p:sp>
        <p:nvSpPr>
          <p:cNvPr id="26903" name="Rectangle 279"/>
          <p:cNvSpPr>
            <a:spLocks noChangeArrowheads="1"/>
          </p:cNvSpPr>
          <p:nvPr/>
        </p:nvSpPr>
        <p:spPr bwMode="auto">
          <a:xfrm>
            <a:off x="352425" y="5105400"/>
            <a:ext cx="110172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en-US" sz="1600">
                <a:solidFill>
                  <a:schemeClr val="accent2"/>
                </a:solidFill>
                <a:latin typeface="Chalkboard" charset="0"/>
              </a:rPr>
              <a:t>Condenser</a:t>
            </a:r>
            <a:endParaRPr lang="en-US" sz="1600">
              <a:solidFill>
                <a:schemeClr val="accent2"/>
              </a:solidFill>
              <a:latin typeface="Chalkboard" charset="0"/>
            </a:endParaRPr>
          </a:p>
        </p:txBody>
      </p:sp>
      <p:sp>
        <p:nvSpPr>
          <p:cNvPr id="26904" name="Rectangle 280"/>
          <p:cNvSpPr>
            <a:spLocks noChangeArrowheads="1"/>
          </p:cNvSpPr>
          <p:nvPr/>
        </p:nvSpPr>
        <p:spPr bwMode="auto">
          <a:xfrm>
            <a:off x="352425" y="6248400"/>
            <a:ext cx="13239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en-US" sz="1600">
                <a:solidFill>
                  <a:schemeClr val="accent2"/>
                </a:solidFill>
                <a:latin typeface="Chalkboard" charset="0"/>
              </a:rPr>
              <a:t>Light source</a:t>
            </a:r>
            <a:endParaRPr lang="en-US" sz="1600">
              <a:solidFill>
                <a:schemeClr val="accent2"/>
              </a:solidFill>
              <a:latin typeface="Chalkboard" charset="0"/>
            </a:endParaRPr>
          </a:p>
        </p:txBody>
      </p:sp>
      <p:sp>
        <p:nvSpPr>
          <p:cNvPr id="26905" name="Rectangle 281"/>
          <p:cNvSpPr>
            <a:spLocks noChangeArrowheads="1"/>
          </p:cNvSpPr>
          <p:nvPr/>
        </p:nvSpPr>
        <p:spPr bwMode="auto">
          <a:xfrm>
            <a:off x="590550" y="1758950"/>
            <a:ext cx="671513" cy="63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70000"/>
              </a:lnSpc>
            </a:pPr>
            <a:r>
              <a:rPr lang="en-US" altLang="en-US" sz="1600">
                <a:solidFill>
                  <a:schemeClr val="accent2"/>
                </a:solidFill>
                <a:latin typeface="Chalkboard" charset="0"/>
              </a:rPr>
              <a:t>Back</a:t>
            </a:r>
          </a:p>
          <a:p>
            <a:pPr>
              <a:lnSpc>
                <a:spcPct val="70000"/>
              </a:lnSpc>
            </a:pPr>
            <a:r>
              <a:rPr lang="en-US" altLang="en-US" sz="1600">
                <a:solidFill>
                  <a:schemeClr val="accent2"/>
                </a:solidFill>
                <a:latin typeface="Chalkboard" charset="0"/>
              </a:rPr>
              <a:t>focal</a:t>
            </a:r>
          </a:p>
          <a:p>
            <a:pPr>
              <a:lnSpc>
                <a:spcPct val="70000"/>
              </a:lnSpc>
            </a:pPr>
            <a:r>
              <a:rPr lang="en-US" altLang="en-US" sz="1600">
                <a:solidFill>
                  <a:schemeClr val="accent2"/>
                </a:solidFill>
                <a:latin typeface="Chalkboard" charset="0"/>
              </a:rPr>
              <a:t>plane</a:t>
            </a:r>
            <a:endParaRPr lang="en-US" sz="1600">
              <a:solidFill>
                <a:schemeClr val="accent2"/>
              </a:solidFill>
              <a:latin typeface="Chalkboard" charset="0"/>
            </a:endParaRPr>
          </a:p>
        </p:txBody>
      </p:sp>
      <p:sp>
        <p:nvSpPr>
          <p:cNvPr id="26906" name="Rectangle 282"/>
          <p:cNvSpPr>
            <a:spLocks noChangeArrowheads="1"/>
          </p:cNvSpPr>
          <p:nvPr/>
        </p:nvSpPr>
        <p:spPr bwMode="auto">
          <a:xfrm flipV="1">
            <a:off x="3575050" y="6248400"/>
            <a:ext cx="387350" cy="762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907" name="Rectangle 283"/>
          <p:cNvSpPr>
            <a:spLocks noChangeArrowheads="1"/>
          </p:cNvSpPr>
          <p:nvPr/>
        </p:nvSpPr>
        <p:spPr bwMode="auto">
          <a:xfrm flipV="1">
            <a:off x="1676400" y="6248400"/>
            <a:ext cx="387350" cy="762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9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533400" y="4775200"/>
            <a:ext cx="3676650" cy="1981200"/>
            <a:chOff x="432" y="2976"/>
            <a:chExt cx="2316" cy="1248"/>
          </a:xfrm>
        </p:grpSpPr>
        <p:pic>
          <p:nvPicPr>
            <p:cNvPr id="27651" name="Picture 3" descr="condenserfigure5.jpg                                           001FEE86Mats Gustafsson                BC2CE792: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2" y="2976"/>
              <a:ext cx="2316" cy="1237"/>
            </a:xfrm>
            <a:prstGeom prst="rect">
              <a:avLst/>
            </a:prstGeom>
            <a:noFill/>
          </p:spPr>
        </p:pic>
        <p:sp>
          <p:nvSpPr>
            <p:cNvPr id="27653" name="Rectangle 5"/>
            <p:cNvSpPr>
              <a:spLocks noChangeArrowheads="1"/>
            </p:cNvSpPr>
            <p:nvPr/>
          </p:nvSpPr>
          <p:spPr bwMode="auto">
            <a:xfrm>
              <a:off x="1344" y="4080"/>
              <a:ext cx="672" cy="14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7655" name="Text Box 7"/>
          <p:cNvSpPr txBox="1">
            <a:spLocks noChangeArrowheads="1"/>
          </p:cNvSpPr>
          <p:nvPr/>
        </p:nvSpPr>
        <p:spPr bwMode="auto">
          <a:xfrm>
            <a:off x="3100388" y="131763"/>
            <a:ext cx="2544762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800" b="1">
                <a:solidFill>
                  <a:schemeClr val="tx2"/>
                </a:solidFill>
                <a:latin typeface="Chalkboard" charset="0"/>
              </a:rPr>
              <a:t>The Condenser</a:t>
            </a:r>
            <a:endParaRPr lang="en-US" altLang="en-US" sz="2000" b="1">
              <a:solidFill>
                <a:schemeClr val="tx2"/>
              </a:solidFill>
              <a:latin typeface="Chalkboard" charset="0"/>
            </a:endParaRPr>
          </a:p>
        </p:txBody>
      </p: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4953000" y="4775200"/>
            <a:ext cx="3676650" cy="1752600"/>
            <a:chOff x="3120" y="2976"/>
            <a:chExt cx="2316" cy="1104"/>
          </a:xfrm>
        </p:grpSpPr>
        <p:pic>
          <p:nvPicPr>
            <p:cNvPr id="27656" name="Picture 8" descr="condenserfigure6.jpg                                           001FEE86Mats Gustafsson                BC2CE792: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120" y="2976"/>
              <a:ext cx="2316" cy="1090"/>
            </a:xfrm>
            <a:prstGeom prst="rect">
              <a:avLst/>
            </a:prstGeom>
            <a:noFill/>
          </p:spPr>
        </p:pic>
        <p:sp>
          <p:nvSpPr>
            <p:cNvPr id="27652" name="Rectangle 4"/>
            <p:cNvSpPr>
              <a:spLocks noChangeArrowheads="1"/>
            </p:cNvSpPr>
            <p:nvPr/>
          </p:nvSpPr>
          <p:spPr bwMode="auto">
            <a:xfrm>
              <a:off x="4608" y="3936"/>
              <a:ext cx="528" cy="14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558800" y="736600"/>
            <a:ext cx="2725738" cy="3200400"/>
            <a:chOff x="432" y="528"/>
            <a:chExt cx="1717" cy="2016"/>
          </a:xfrm>
        </p:grpSpPr>
        <p:pic>
          <p:nvPicPr>
            <p:cNvPr id="27657" name="Picture 9" descr="abbecondenser.jpg                                              001FEE86Mats Gustafsson                BC2CE792: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8" y="528"/>
              <a:ext cx="1621" cy="2016"/>
            </a:xfrm>
            <a:prstGeom prst="rect">
              <a:avLst/>
            </a:prstGeom>
            <a:noFill/>
          </p:spPr>
        </p:pic>
        <p:sp>
          <p:nvSpPr>
            <p:cNvPr id="27658" name="Rectangle 10"/>
            <p:cNvSpPr>
              <a:spLocks noChangeArrowheads="1"/>
            </p:cNvSpPr>
            <p:nvPr/>
          </p:nvSpPr>
          <p:spPr bwMode="auto">
            <a:xfrm>
              <a:off x="432" y="1056"/>
              <a:ext cx="528" cy="14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7659" name="Text Box 11"/>
          <p:cNvSpPr txBox="1">
            <a:spLocks noChangeArrowheads="1"/>
          </p:cNvSpPr>
          <p:nvPr/>
        </p:nvSpPr>
        <p:spPr bwMode="auto">
          <a:xfrm>
            <a:off x="3878263" y="585788"/>
            <a:ext cx="5265737" cy="388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1800" b="1">
                <a:latin typeface="Chalkboard" charset="0"/>
              </a:rPr>
              <a:t>Tasks:</a:t>
            </a:r>
            <a:r>
              <a:rPr lang="en-US" altLang="en-US" sz="1800" b="1">
                <a:solidFill>
                  <a:schemeClr val="accent2"/>
                </a:solidFill>
                <a:latin typeface="Chalkboard" charset="0"/>
              </a:rPr>
              <a:t> </a:t>
            </a:r>
          </a:p>
          <a:p>
            <a:pPr lvl="1" indent="-228600">
              <a:buFontTx/>
              <a:buChar char="•"/>
            </a:pPr>
            <a:r>
              <a:rPr lang="en-US" altLang="en-US" sz="1800">
                <a:solidFill>
                  <a:schemeClr val="accent2"/>
                </a:solidFill>
                <a:latin typeface="Chalkboard" charset="0"/>
              </a:rPr>
              <a:t>Illuminate at all angles &lt; </a:t>
            </a:r>
            <a:r>
              <a:rPr lang="en-US" altLang="en-US" sz="1800" i="1">
                <a:solidFill>
                  <a:schemeClr val="accent2"/>
                </a:solidFill>
                <a:latin typeface="Symbol" charset="2"/>
              </a:rPr>
              <a:t>a</a:t>
            </a:r>
            <a:r>
              <a:rPr lang="en-US" altLang="en-US" sz="1800" baseline="-25000">
                <a:solidFill>
                  <a:schemeClr val="accent2"/>
                </a:solidFill>
                <a:latin typeface="Helvetica" charset="0"/>
              </a:rPr>
              <a:t>objective</a:t>
            </a:r>
            <a:r>
              <a:rPr lang="en-US" altLang="en-US" sz="1800">
                <a:solidFill>
                  <a:schemeClr val="accent2"/>
                </a:solidFill>
                <a:latin typeface="Chalkboard" charset="0"/>
              </a:rPr>
              <a:t> </a:t>
            </a:r>
          </a:p>
          <a:p>
            <a:pPr lvl="1" indent="-228600">
              <a:buFontTx/>
              <a:buChar char="•"/>
            </a:pPr>
            <a:r>
              <a:rPr lang="en-US" altLang="en-US" sz="1800">
                <a:solidFill>
                  <a:schemeClr val="accent2"/>
                </a:solidFill>
                <a:latin typeface="Chalkboard" charset="0"/>
              </a:rPr>
              <a:t>Concentrate light on the field of view for </a:t>
            </a:r>
            <a:r>
              <a:rPr lang="en-US" altLang="en-US" sz="1800" i="1">
                <a:solidFill>
                  <a:schemeClr val="accent2"/>
                </a:solidFill>
                <a:latin typeface="Chalkboard" charset="0"/>
              </a:rPr>
              <a:t>all</a:t>
            </a:r>
            <a:r>
              <a:rPr lang="en-US" altLang="en-US" sz="1800">
                <a:solidFill>
                  <a:schemeClr val="accent2"/>
                </a:solidFill>
                <a:latin typeface="Chalkboard" charset="0"/>
              </a:rPr>
              <a:t> objectives to be used</a:t>
            </a:r>
          </a:p>
          <a:p>
            <a:pPr>
              <a:spcBef>
                <a:spcPct val="50000"/>
              </a:spcBef>
            </a:pPr>
            <a:r>
              <a:rPr lang="en-US" altLang="en-US" sz="1800" b="1">
                <a:latin typeface="Chalkboard" charset="0"/>
              </a:rPr>
              <a:t>Problem:</a:t>
            </a:r>
            <a:endParaRPr lang="en-US" altLang="en-US" sz="1800">
              <a:solidFill>
                <a:schemeClr val="accent2"/>
              </a:solidFill>
              <a:latin typeface="Chalkboard" charset="0"/>
            </a:endParaRPr>
          </a:p>
          <a:p>
            <a:pPr lvl="1" indent="-228600">
              <a:buFontTx/>
              <a:buChar char="•"/>
            </a:pPr>
            <a:r>
              <a:rPr lang="en-US" altLang="en-US" sz="1800">
                <a:solidFill>
                  <a:schemeClr val="accent2"/>
                </a:solidFill>
                <a:latin typeface="Chalkboard" charset="0"/>
              </a:rPr>
              <a:t>Low mag objectives have large FOV,</a:t>
            </a:r>
          </a:p>
          <a:p>
            <a:pPr lvl="1" indent="-228600">
              <a:buFontTx/>
              <a:buChar char="•"/>
            </a:pPr>
            <a:r>
              <a:rPr lang="en-US" altLang="en-US" sz="1800">
                <a:solidFill>
                  <a:schemeClr val="accent2"/>
                </a:solidFill>
                <a:latin typeface="Chalkboard" charset="0"/>
              </a:rPr>
              <a:t>High mag objectives have large </a:t>
            </a:r>
            <a:r>
              <a:rPr lang="en-US" altLang="en-US" sz="1800" i="1">
                <a:solidFill>
                  <a:schemeClr val="accent2"/>
                </a:solidFill>
                <a:latin typeface="Symbol" charset="2"/>
              </a:rPr>
              <a:t>a</a:t>
            </a:r>
          </a:p>
          <a:p>
            <a:pPr lvl="1" indent="-228600">
              <a:lnSpc>
                <a:spcPct val="80000"/>
              </a:lnSpc>
            </a:pPr>
            <a:r>
              <a:rPr lang="en-US" altLang="en-US" sz="1600">
                <a:solidFill>
                  <a:schemeClr val="accent2"/>
                </a:solidFill>
                <a:latin typeface="Chalkboard" charset="0"/>
              </a:rPr>
              <a:t>(With 2X and 100x objectives we need (100/2)</a:t>
            </a:r>
            <a:r>
              <a:rPr lang="en-US" altLang="en-US" sz="1600" baseline="30000">
                <a:solidFill>
                  <a:schemeClr val="accent2"/>
                </a:solidFill>
                <a:latin typeface="Chalkboard" charset="0"/>
              </a:rPr>
              <a:t>2 </a:t>
            </a:r>
            <a:r>
              <a:rPr lang="en-US" altLang="en-US" sz="1600">
                <a:solidFill>
                  <a:schemeClr val="accent2"/>
                </a:solidFill>
                <a:latin typeface="Chalkboard" charset="0"/>
              </a:rPr>
              <a:t>= 2500 times more light than any objective uses!)</a:t>
            </a:r>
            <a:endParaRPr lang="en-US" altLang="en-US" sz="1800">
              <a:solidFill>
                <a:schemeClr val="accent2"/>
              </a:solidFill>
              <a:latin typeface="Chalkboard" charset="0"/>
            </a:endParaRPr>
          </a:p>
          <a:p>
            <a:pPr>
              <a:spcBef>
                <a:spcPct val="50000"/>
              </a:spcBef>
            </a:pPr>
            <a:r>
              <a:rPr lang="en-US" altLang="en-US" sz="1800" b="1">
                <a:latin typeface="Chalkboard" charset="0"/>
              </a:rPr>
              <a:t>Solutions:</a:t>
            </a:r>
            <a:endParaRPr lang="en-US" altLang="en-US" sz="1800">
              <a:solidFill>
                <a:schemeClr val="accent2"/>
              </a:solidFill>
              <a:latin typeface="Chalkboard" charset="0"/>
            </a:endParaRPr>
          </a:p>
          <a:p>
            <a:pPr lvl="1" indent="-228600">
              <a:buFontTx/>
              <a:buChar char="•"/>
            </a:pPr>
            <a:r>
              <a:rPr lang="en-US" altLang="en-US" sz="1800">
                <a:solidFill>
                  <a:schemeClr val="accent2"/>
                </a:solidFill>
                <a:latin typeface="Chalkboard" charset="0"/>
              </a:rPr>
              <a:t>Compromise</a:t>
            </a:r>
          </a:p>
          <a:p>
            <a:pPr lvl="1" indent="-228600">
              <a:buFontTx/>
              <a:buChar char="•"/>
            </a:pPr>
            <a:r>
              <a:rPr lang="en-US" altLang="en-US" sz="1800">
                <a:solidFill>
                  <a:schemeClr val="accent2"/>
                </a:solidFill>
                <a:latin typeface="Chalkboard" charset="0"/>
              </a:rPr>
              <a:t>Exchangable condensers,</a:t>
            </a:r>
          </a:p>
          <a:p>
            <a:pPr lvl="1" indent="-228600">
              <a:lnSpc>
                <a:spcPct val="70000"/>
              </a:lnSpc>
            </a:pPr>
            <a:r>
              <a:rPr lang="en-US" altLang="en-US" sz="1800">
                <a:solidFill>
                  <a:schemeClr val="accent2"/>
                </a:solidFill>
                <a:latin typeface="Chalkboard" charset="0"/>
              </a:rPr>
              <a:t>	swing-out front lenses,…</a:t>
            </a:r>
          </a:p>
        </p:txBody>
      </p:sp>
      <p:sp>
        <p:nvSpPr>
          <p:cNvPr id="27664" name="Rectangle 16"/>
          <p:cNvSpPr>
            <a:spLocks noChangeArrowheads="1"/>
          </p:cNvSpPr>
          <p:nvPr/>
        </p:nvSpPr>
        <p:spPr bwMode="auto">
          <a:xfrm>
            <a:off x="161925" y="4325938"/>
            <a:ext cx="2011363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en-US" sz="1600">
                <a:solidFill>
                  <a:schemeClr val="accent2"/>
                </a:solidFill>
                <a:latin typeface="Chalkboard" charset="0"/>
              </a:rPr>
              <a:t>Grade of correction</a:t>
            </a:r>
            <a:endParaRPr lang="en-US" sz="1600">
              <a:solidFill>
                <a:schemeClr val="accent2"/>
              </a:solidFill>
              <a:latin typeface="Chalkboard" charset="0"/>
            </a:endParaRPr>
          </a:p>
        </p:txBody>
      </p:sp>
      <p:sp>
        <p:nvSpPr>
          <p:cNvPr id="27665" name="Freeform 17"/>
          <p:cNvSpPr>
            <a:spLocks/>
          </p:cNvSpPr>
          <p:nvPr/>
        </p:nvSpPr>
        <p:spPr bwMode="auto">
          <a:xfrm>
            <a:off x="546100" y="4678363"/>
            <a:ext cx="1263650" cy="303212"/>
          </a:xfrm>
          <a:custGeom>
            <a:avLst/>
            <a:gdLst/>
            <a:ahLst/>
            <a:cxnLst>
              <a:cxn ang="0">
                <a:pos x="728" y="24"/>
              </a:cxn>
              <a:cxn ang="0">
                <a:pos x="152" y="13"/>
              </a:cxn>
              <a:cxn ang="0">
                <a:pos x="19" y="104"/>
              </a:cxn>
              <a:cxn ang="0">
                <a:pos x="115" y="173"/>
              </a:cxn>
              <a:cxn ang="0">
                <a:pos x="707" y="178"/>
              </a:cxn>
              <a:cxn ang="0">
                <a:pos x="819" y="98"/>
              </a:cxn>
              <a:cxn ang="0">
                <a:pos x="728" y="24"/>
              </a:cxn>
            </a:cxnLst>
            <a:rect l="0" t="0" r="r" b="b"/>
            <a:pathLst>
              <a:path w="839" h="191">
                <a:moveTo>
                  <a:pt x="728" y="24"/>
                </a:moveTo>
                <a:cubicBezTo>
                  <a:pt x="617" y="10"/>
                  <a:pt x="270" y="0"/>
                  <a:pt x="152" y="13"/>
                </a:cubicBezTo>
                <a:cubicBezTo>
                  <a:pt x="34" y="26"/>
                  <a:pt x="25" y="77"/>
                  <a:pt x="19" y="104"/>
                </a:cubicBezTo>
                <a:cubicBezTo>
                  <a:pt x="13" y="131"/>
                  <a:pt x="0" y="161"/>
                  <a:pt x="115" y="173"/>
                </a:cubicBezTo>
                <a:cubicBezTo>
                  <a:pt x="230" y="185"/>
                  <a:pt x="590" y="191"/>
                  <a:pt x="707" y="178"/>
                </a:cubicBezTo>
                <a:cubicBezTo>
                  <a:pt x="824" y="165"/>
                  <a:pt x="816" y="124"/>
                  <a:pt x="819" y="98"/>
                </a:cubicBezTo>
                <a:cubicBezTo>
                  <a:pt x="822" y="72"/>
                  <a:pt x="839" y="38"/>
                  <a:pt x="728" y="24"/>
                </a:cubicBez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66" name="Line 18"/>
          <p:cNvSpPr>
            <a:spLocks noChangeShapeType="1"/>
          </p:cNvSpPr>
          <p:nvPr/>
        </p:nvSpPr>
        <p:spPr bwMode="auto">
          <a:xfrm flipH="1">
            <a:off x="955675" y="4622800"/>
            <a:ext cx="34925" cy="762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67" name="Rectangle 19"/>
          <p:cNvSpPr>
            <a:spLocks noChangeArrowheads="1"/>
          </p:cNvSpPr>
          <p:nvPr/>
        </p:nvSpPr>
        <p:spPr bwMode="auto">
          <a:xfrm>
            <a:off x="3430588" y="4338638"/>
            <a:ext cx="449262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en-US" sz="1600">
                <a:solidFill>
                  <a:schemeClr val="accent2"/>
                </a:solidFill>
                <a:latin typeface="Chalkboard" charset="0"/>
              </a:rPr>
              <a:t>NA</a:t>
            </a:r>
            <a:endParaRPr lang="en-US" sz="1600">
              <a:solidFill>
                <a:schemeClr val="accent2"/>
              </a:solidFill>
              <a:latin typeface="Chalkboard" charset="0"/>
            </a:endParaRPr>
          </a:p>
        </p:txBody>
      </p:sp>
      <p:sp>
        <p:nvSpPr>
          <p:cNvPr id="27668" name="Freeform 20"/>
          <p:cNvSpPr>
            <a:spLocks/>
          </p:cNvSpPr>
          <p:nvPr/>
        </p:nvSpPr>
        <p:spPr bwMode="auto">
          <a:xfrm>
            <a:off x="3787775" y="4665663"/>
            <a:ext cx="350838" cy="303212"/>
          </a:xfrm>
          <a:custGeom>
            <a:avLst/>
            <a:gdLst/>
            <a:ahLst/>
            <a:cxnLst>
              <a:cxn ang="0">
                <a:pos x="728" y="24"/>
              </a:cxn>
              <a:cxn ang="0">
                <a:pos x="152" y="13"/>
              </a:cxn>
              <a:cxn ang="0">
                <a:pos x="19" y="104"/>
              </a:cxn>
              <a:cxn ang="0">
                <a:pos x="115" y="173"/>
              </a:cxn>
              <a:cxn ang="0">
                <a:pos x="707" y="178"/>
              </a:cxn>
              <a:cxn ang="0">
                <a:pos x="819" y="98"/>
              </a:cxn>
              <a:cxn ang="0">
                <a:pos x="728" y="24"/>
              </a:cxn>
            </a:cxnLst>
            <a:rect l="0" t="0" r="r" b="b"/>
            <a:pathLst>
              <a:path w="839" h="191">
                <a:moveTo>
                  <a:pt x="728" y="24"/>
                </a:moveTo>
                <a:cubicBezTo>
                  <a:pt x="617" y="10"/>
                  <a:pt x="270" y="0"/>
                  <a:pt x="152" y="13"/>
                </a:cubicBezTo>
                <a:cubicBezTo>
                  <a:pt x="34" y="26"/>
                  <a:pt x="25" y="77"/>
                  <a:pt x="19" y="104"/>
                </a:cubicBezTo>
                <a:cubicBezTo>
                  <a:pt x="13" y="131"/>
                  <a:pt x="0" y="161"/>
                  <a:pt x="115" y="173"/>
                </a:cubicBezTo>
                <a:cubicBezTo>
                  <a:pt x="230" y="185"/>
                  <a:pt x="590" y="191"/>
                  <a:pt x="707" y="178"/>
                </a:cubicBezTo>
                <a:cubicBezTo>
                  <a:pt x="824" y="165"/>
                  <a:pt x="816" y="124"/>
                  <a:pt x="819" y="98"/>
                </a:cubicBezTo>
                <a:cubicBezTo>
                  <a:pt x="822" y="72"/>
                  <a:pt x="839" y="38"/>
                  <a:pt x="728" y="24"/>
                </a:cubicBez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69" name="Line 21"/>
          <p:cNvSpPr>
            <a:spLocks noChangeShapeType="1"/>
          </p:cNvSpPr>
          <p:nvPr/>
        </p:nvSpPr>
        <p:spPr bwMode="auto">
          <a:xfrm>
            <a:off x="3724275" y="4598988"/>
            <a:ext cx="107950" cy="80962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36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ChangeArrowheads="1"/>
          </p:cNvSpPr>
          <p:nvPr/>
        </p:nvSpPr>
        <p:spPr bwMode="auto">
          <a:xfrm>
            <a:off x="685800" y="152400"/>
            <a:ext cx="7772400" cy="58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/>
            <a:r>
              <a:rPr lang="en-US" sz="2800" b="1">
                <a:solidFill>
                  <a:schemeClr val="tx2"/>
                </a:solidFill>
                <a:latin typeface="Chalkboard" charset="0"/>
              </a:rPr>
              <a:t>Aperture, Resolution &amp; Contrast</a:t>
            </a:r>
          </a:p>
        </p:txBody>
      </p:sp>
      <p:sp>
        <p:nvSpPr>
          <p:cNvPr id="109571" name="Text Box 3"/>
          <p:cNvSpPr txBox="1">
            <a:spLocks noChangeArrowheads="1"/>
          </p:cNvSpPr>
          <p:nvPr/>
        </p:nvSpPr>
        <p:spPr bwMode="auto">
          <a:xfrm>
            <a:off x="619125" y="706438"/>
            <a:ext cx="7654925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en-US" sz="2000">
                <a:solidFill>
                  <a:schemeClr val="accent2"/>
                </a:solidFill>
                <a:latin typeface="Chalkboard" charset="0"/>
              </a:rPr>
              <a:t>Can adjust the condenser NA with the </a:t>
            </a:r>
            <a:r>
              <a:rPr lang="en-US" altLang="en-US" sz="2000" b="1">
                <a:solidFill>
                  <a:schemeClr val="accent2"/>
                </a:solidFill>
                <a:latin typeface="Chalkboard" charset="0"/>
              </a:rPr>
              <a:t>aperture iris</a:t>
            </a:r>
            <a:endParaRPr lang="en-US" altLang="en-US" sz="2000">
              <a:solidFill>
                <a:schemeClr val="accent2"/>
              </a:solidFill>
              <a:latin typeface="Chalkboard" charset="0"/>
            </a:endParaRPr>
          </a:p>
        </p:txBody>
      </p:sp>
      <p:sp>
        <p:nvSpPr>
          <p:cNvPr id="109572" name="Rectangle 4"/>
          <p:cNvSpPr>
            <a:spLocks noChangeArrowheads="1"/>
          </p:cNvSpPr>
          <p:nvPr/>
        </p:nvSpPr>
        <p:spPr bwMode="auto">
          <a:xfrm>
            <a:off x="2622550" y="3571875"/>
            <a:ext cx="83661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109573" name="Rectangle 5"/>
          <p:cNvSpPr>
            <a:spLocks noChangeArrowheads="1"/>
          </p:cNvSpPr>
          <p:nvPr/>
        </p:nvSpPr>
        <p:spPr bwMode="auto">
          <a:xfrm>
            <a:off x="2239963" y="3333750"/>
            <a:ext cx="1077912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109574" name="Rectangle 6"/>
          <p:cNvSpPr>
            <a:spLocks noChangeArrowheads="1"/>
          </p:cNvSpPr>
          <p:nvPr/>
        </p:nvSpPr>
        <p:spPr bwMode="auto">
          <a:xfrm>
            <a:off x="1949450" y="2530475"/>
            <a:ext cx="10699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109575" name="Freeform 7"/>
          <p:cNvSpPr>
            <a:spLocks/>
          </p:cNvSpPr>
          <p:nvPr/>
        </p:nvSpPr>
        <p:spPr bwMode="auto">
          <a:xfrm rot="16200000" flipV="1">
            <a:off x="3563144" y="2340769"/>
            <a:ext cx="115887" cy="8794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76" name="Freeform 8"/>
          <p:cNvSpPr>
            <a:spLocks/>
          </p:cNvSpPr>
          <p:nvPr/>
        </p:nvSpPr>
        <p:spPr bwMode="auto">
          <a:xfrm rot="-16200000">
            <a:off x="3544888" y="3205163"/>
            <a:ext cx="146050" cy="57150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77" name="Line 9"/>
          <p:cNvSpPr>
            <a:spLocks noChangeShapeType="1"/>
          </p:cNvSpPr>
          <p:nvPr/>
        </p:nvSpPr>
        <p:spPr bwMode="auto">
          <a:xfrm>
            <a:off x="3460750" y="3778250"/>
            <a:ext cx="323850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78" name="Freeform 10"/>
          <p:cNvSpPr>
            <a:spLocks/>
          </p:cNvSpPr>
          <p:nvPr/>
        </p:nvSpPr>
        <p:spPr bwMode="auto">
          <a:xfrm>
            <a:off x="3457575" y="1709738"/>
            <a:ext cx="371475" cy="2047875"/>
          </a:xfrm>
          <a:custGeom>
            <a:avLst/>
            <a:gdLst/>
            <a:ahLst/>
            <a:cxnLst>
              <a:cxn ang="0">
                <a:pos x="98" y="1290"/>
              </a:cxn>
              <a:cxn ang="0">
                <a:pos x="0" y="1139"/>
              </a:cxn>
              <a:cxn ang="0">
                <a:pos x="0" y="670"/>
              </a:cxn>
              <a:cxn ang="0">
                <a:pos x="234" y="0"/>
              </a:cxn>
            </a:cxnLst>
            <a:rect l="0" t="0" r="r" b="b"/>
            <a:pathLst>
              <a:path w="234" h="1290">
                <a:moveTo>
                  <a:pt x="98" y="1290"/>
                </a:moveTo>
                <a:lnTo>
                  <a:pt x="0" y="1139"/>
                </a:lnTo>
                <a:lnTo>
                  <a:pt x="0" y="670"/>
                </a:lnTo>
                <a:lnTo>
                  <a:pt x="234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79" name="Freeform 11"/>
          <p:cNvSpPr>
            <a:spLocks/>
          </p:cNvSpPr>
          <p:nvPr/>
        </p:nvSpPr>
        <p:spPr bwMode="auto">
          <a:xfrm>
            <a:off x="3403600" y="1709738"/>
            <a:ext cx="373063" cy="2065337"/>
          </a:xfrm>
          <a:custGeom>
            <a:avLst/>
            <a:gdLst/>
            <a:ahLst/>
            <a:cxnLst>
              <a:cxn ang="0">
                <a:pos x="132" y="1301"/>
              </a:cxn>
              <a:cxn ang="0">
                <a:pos x="235" y="1139"/>
              </a:cxn>
              <a:cxn ang="0">
                <a:pos x="235" y="670"/>
              </a:cxn>
              <a:cxn ang="0">
                <a:pos x="0" y="0"/>
              </a:cxn>
            </a:cxnLst>
            <a:rect l="0" t="0" r="r" b="b"/>
            <a:pathLst>
              <a:path w="235" h="1301">
                <a:moveTo>
                  <a:pt x="132" y="1301"/>
                </a:moveTo>
                <a:lnTo>
                  <a:pt x="235" y="1139"/>
                </a:lnTo>
                <a:lnTo>
                  <a:pt x="235" y="67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80" name="Freeform 12"/>
          <p:cNvSpPr>
            <a:spLocks/>
          </p:cNvSpPr>
          <p:nvPr/>
        </p:nvSpPr>
        <p:spPr bwMode="auto">
          <a:xfrm>
            <a:off x="3222625" y="1714500"/>
            <a:ext cx="514350" cy="2049463"/>
          </a:xfrm>
          <a:custGeom>
            <a:avLst/>
            <a:gdLst/>
            <a:ahLst/>
            <a:cxnLst>
              <a:cxn ang="0">
                <a:pos x="324" y="1291"/>
              </a:cxn>
              <a:cxn ang="0">
                <a:pos x="226" y="1140"/>
              </a:cxn>
              <a:cxn ang="0">
                <a:pos x="0" y="647"/>
              </a:cxn>
              <a:cxn ang="0">
                <a:pos x="268" y="0"/>
              </a:cxn>
            </a:cxnLst>
            <a:rect l="0" t="0" r="r" b="b"/>
            <a:pathLst>
              <a:path w="324" h="1291">
                <a:moveTo>
                  <a:pt x="324" y="1291"/>
                </a:moveTo>
                <a:lnTo>
                  <a:pt x="226" y="1140"/>
                </a:lnTo>
                <a:lnTo>
                  <a:pt x="0" y="647"/>
                </a:lnTo>
                <a:lnTo>
                  <a:pt x="268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81" name="Freeform 13"/>
          <p:cNvSpPr>
            <a:spLocks/>
          </p:cNvSpPr>
          <p:nvPr/>
        </p:nvSpPr>
        <p:spPr bwMode="auto">
          <a:xfrm>
            <a:off x="3190875" y="1744663"/>
            <a:ext cx="709613" cy="2030412"/>
          </a:xfrm>
          <a:custGeom>
            <a:avLst/>
            <a:gdLst/>
            <a:ahLst/>
            <a:cxnLst>
              <a:cxn ang="0">
                <a:pos x="344" y="1279"/>
              </a:cxn>
              <a:cxn ang="0">
                <a:pos x="447" y="1117"/>
              </a:cxn>
              <a:cxn ang="0">
                <a:pos x="229" y="631"/>
              </a:cxn>
              <a:cxn ang="0">
                <a:pos x="0" y="0"/>
              </a:cxn>
            </a:cxnLst>
            <a:rect l="0" t="0" r="r" b="b"/>
            <a:pathLst>
              <a:path w="447" h="1279">
                <a:moveTo>
                  <a:pt x="344" y="1279"/>
                </a:moveTo>
                <a:lnTo>
                  <a:pt x="447" y="1117"/>
                </a:lnTo>
                <a:lnTo>
                  <a:pt x="229" y="631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82" name="Freeform 14"/>
          <p:cNvSpPr>
            <a:spLocks/>
          </p:cNvSpPr>
          <p:nvPr/>
        </p:nvSpPr>
        <p:spPr bwMode="auto">
          <a:xfrm>
            <a:off x="3497263" y="1709738"/>
            <a:ext cx="514350" cy="2051050"/>
          </a:xfrm>
          <a:custGeom>
            <a:avLst/>
            <a:gdLst/>
            <a:ahLst/>
            <a:cxnLst>
              <a:cxn ang="0">
                <a:pos x="0" y="1292"/>
              </a:cxn>
              <a:cxn ang="0">
                <a:pos x="98" y="1141"/>
              </a:cxn>
              <a:cxn ang="0">
                <a:pos x="324" y="648"/>
              </a:cxn>
              <a:cxn ang="0">
                <a:pos x="56" y="0"/>
              </a:cxn>
            </a:cxnLst>
            <a:rect l="0" t="0" r="r" b="b"/>
            <a:pathLst>
              <a:path w="324" h="1292">
                <a:moveTo>
                  <a:pt x="0" y="1292"/>
                </a:moveTo>
                <a:lnTo>
                  <a:pt x="98" y="1141"/>
                </a:lnTo>
                <a:lnTo>
                  <a:pt x="324" y="648"/>
                </a:lnTo>
                <a:lnTo>
                  <a:pt x="56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83" name="Freeform 15"/>
          <p:cNvSpPr>
            <a:spLocks/>
          </p:cNvSpPr>
          <p:nvPr/>
        </p:nvSpPr>
        <p:spPr bwMode="auto">
          <a:xfrm>
            <a:off x="3333750" y="1739900"/>
            <a:ext cx="708025" cy="2032000"/>
          </a:xfrm>
          <a:custGeom>
            <a:avLst/>
            <a:gdLst/>
            <a:ahLst/>
            <a:cxnLst>
              <a:cxn ang="0">
                <a:pos x="103" y="1280"/>
              </a:cxn>
              <a:cxn ang="0">
                <a:pos x="0" y="1118"/>
              </a:cxn>
              <a:cxn ang="0">
                <a:pos x="217" y="632"/>
              </a:cxn>
              <a:cxn ang="0">
                <a:pos x="446" y="0"/>
              </a:cxn>
            </a:cxnLst>
            <a:rect l="0" t="0" r="r" b="b"/>
            <a:pathLst>
              <a:path w="446" h="1280">
                <a:moveTo>
                  <a:pt x="103" y="1280"/>
                </a:moveTo>
                <a:lnTo>
                  <a:pt x="0" y="1118"/>
                </a:lnTo>
                <a:lnTo>
                  <a:pt x="217" y="632"/>
                </a:lnTo>
                <a:lnTo>
                  <a:pt x="446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84" name="Line 16"/>
          <p:cNvSpPr>
            <a:spLocks noChangeShapeType="1"/>
          </p:cNvSpPr>
          <p:nvPr/>
        </p:nvSpPr>
        <p:spPr bwMode="auto">
          <a:xfrm>
            <a:off x="3252788" y="3246438"/>
            <a:ext cx="1603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85" name="Line 17"/>
          <p:cNvSpPr>
            <a:spLocks noChangeShapeType="1"/>
          </p:cNvSpPr>
          <p:nvPr/>
        </p:nvSpPr>
        <p:spPr bwMode="auto">
          <a:xfrm>
            <a:off x="3816350" y="3246438"/>
            <a:ext cx="1587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86" name="Line 18"/>
          <p:cNvSpPr>
            <a:spLocks noChangeShapeType="1"/>
          </p:cNvSpPr>
          <p:nvPr/>
        </p:nvSpPr>
        <p:spPr bwMode="auto">
          <a:xfrm>
            <a:off x="3838575" y="3779838"/>
            <a:ext cx="1285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87" name="Line 19"/>
          <p:cNvSpPr>
            <a:spLocks noChangeShapeType="1"/>
          </p:cNvSpPr>
          <p:nvPr/>
        </p:nvSpPr>
        <p:spPr bwMode="auto">
          <a:xfrm flipV="1">
            <a:off x="3465513" y="3779838"/>
            <a:ext cx="323850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88" name="Freeform 20"/>
          <p:cNvSpPr>
            <a:spLocks/>
          </p:cNvSpPr>
          <p:nvPr/>
        </p:nvSpPr>
        <p:spPr bwMode="auto">
          <a:xfrm>
            <a:off x="1177925" y="1643063"/>
            <a:ext cx="431800" cy="2043112"/>
          </a:xfrm>
          <a:custGeom>
            <a:avLst/>
            <a:gdLst/>
            <a:ahLst/>
            <a:cxnLst>
              <a:cxn ang="0">
                <a:pos x="186" y="0"/>
              </a:cxn>
              <a:cxn ang="0">
                <a:pos x="112" y="569"/>
              </a:cxn>
              <a:cxn ang="0">
                <a:pos x="272" y="1287"/>
              </a:cxn>
            </a:cxnLst>
            <a:rect l="0" t="0" r="r" b="b"/>
            <a:pathLst>
              <a:path w="272" h="1287">
                <a:moveTo>
                  <a:pt x="186" y="0"/>
                </a:moveTo>
                <a:cubicBezTo>
                  <a:pt x="176" y="176"/>
                  <a:pt x="267" y="533"/>
                  <a:pt x="112" y="569"/>
                </a:cubicBezTo>
                <a:cubicBezTo>
                  <a:pt x="267" y="600"/>
                  <a:pt x="0" y="1287"/>
                  <a:pt x="272" y="1287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89" name="Rectangle 21"/>
          <p:cNvSpPr>
            <a:spLocks noChangeArrowheads="1"/>
          </p:cNvSpPr>
          <p:nvPr/>
        </p:nvSpPr>
        <p:spPr bwMode="auto">
          <a:xfrm>
            <a:off x="339725" y="2152650"/>
            <a:ext cx="900113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Imaging</a:t>
            </a:r>
          </a:p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path</a:t>
            </a:r>
          </a:p>
        </p:txBody>
      </p:sp>
      <p:sp>
        <p:nvSpPr>
          <p:cNvPr id="109590" name="Freeform 22"/>
          <p:cNvSpPr>
            <a:spLocks/>
          </p:cNvSpPr>
          <p:nvPr/>
        </p:nvSpPr>
        <p:spPr bwMode="auto">
          <a:xfrm rot="-16200000">
            <a:off x="3563938" y="5289550"/>
            <a:ext cx="146050" cy="9556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91" name="Freeform 23"/>
          <p:cNvSpPr>
            <a:spLocks/>
          </p:cNvSpPr>
          <p:nvPr/>
        </p:nvSpPr>
        <p:spPr bwMode="auto">
          <a:xfrm rot="-16200000">
            <a:off x="3567907" y="4337844"/>
            <a:ext cx="115887" cy="8794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92" name="Freeform 24"/>
          <p:cNvSpPr>
            <a:spLocks/>
          </p:cNvSpPr>
          <p:nvPr/>
        </p:nvSpPr>
        <p:spPr bwMode="auto">
          <a:xfrm rot="16200000" flipV="1">
            <a:off x="3549650" y="3781425"/>
            <a:ext cx="146050" cy="57150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93" name="Freeform 25"/>
          <p:cNvSpPr>
            <a:spLocks/>
          </p:cNvSpPr>
          <p:nvPr/>
        </p:nvSpPr>
        <p:spPr bwMode="auto">
          <a:xfrm>
            <a:off x="3462338" y="3800475"/>
            <a:ext cx="371475" cy="2425700"/>
          </a:xfrm>
          <a:custGeom>
            <a:avLst/>
            <a:gdLst/>
            <a:ahLst/>
            <a:cxnLst>
              <a:cxn ang="0">
                <a:pos x="98" y="0"/>
              </a:cxn>
              <a:cxn ang="0">
                <a:pos x="0" y="151"/>
              </a:cxn>
              <a:cxn ang="0">
                <a:pos x="0" y="620"/>
              </a:cxn>
              <a:cxn ang="0">
                <a:pos x="234" y="1290"/>
              </a:cxn>
              <a:cxn ang="0">
                <a:pos x="188" y="1528"/>
              </a:cxn>
            </a:cxnLst>
            <a:rect l="0" t="0" r="r" b="b"/>
            <a:pathLst>
              <a:path w="234" h="1528">
                <a:moveTo>
                  <a:pt x="98" y="0"/>
                </a:moveTo>
                <a:lnTo>
                  <a:pt x="0" y="151"/>
                </a:lnTo>
                <a:lnTo>
                  <a:pt x="0" y="620"/>
                </a:lnTo>
                <a:lnTo>
                  <a:pt x="234" y="1290"/>
                </a:lnTo>
                <a:lnTo>
                  <a:pt x="188" y="1528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94" name="Freeform 26"/>
          <p:cNvSpPr>
            <a:spLocks/>
          </p:cNvSpPr>
          <p:nvPr/>
        </p:nvSpPr>
        <p:spPr bwMode="auto">
          <a:xfrm>
            <a:off x="3408363" y="3784600"/>
            <a:ext cx="373062" cy="2424113"/>
          </a:xfrm>
          <a:custGeom>
            <a:avLst/>
            <a:gdLst/>
            <a:ahLst/>
            <a:cxnLst>
              <a:cxn ang="0">
                <a:pos x="132" y="0"/>
              </a:cxn>
              <a:cxn ang="0">
                <a:pos x="235" y="162"/>
              </a:cxn>
              <a:cxn ang="0">
                <a:pos x="235" y="631"/>
              </a:cxn>
              <a:cxn ang="0">
                <a:pos x="0" y="1301"/>
              </a:cxn>
              <a:cxn ang="0">
                <a:pos x="36" y="1527"/>
              </a:cxn>
            </a:cxnLst>
            <a:rect l="0" t="0" r="r" b="b"/>
            <a:pathLst>
              <a:path w="235" h="1527">
                <a:moveTo>
                  <a:pt x="132" y="0"/>
                </a:moveTo>
                <a:lnTo>
                  <a:pt x="235" y="162"/>
                </a:lnTo>
                <a:lnTo>
                  <a:pt x="235" y="631"/>
                </a:lnTo>
                <a:lnTo>
                  <a:pt x="0" y="1301"/>
                </a:lnTo>
                <a:lnTo>
                  <a:pt x="36" y="1527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95" name="Freeform 27"/>
          <p:cNvSpPr>
            <a:spLocks/>
          </p:cNvSpPr>
          <p:nvPr/>
        </p:nvSpPr>
        <p:spPr bwMode="auto">
          <a:xfrm>
            <a:off x="3227388" y="3794125"/>
            <a:ext cx="542925" cy="2414588"/>
          </a:xfrm>
          <a:custGeom>
            <a:avLst/>
            <a:gdLst/>
            <a:ahLst/>
            <a:cxnLst>
              <a:cxn ang="0">
                <a:pos x="324" y="0"/>
              </a:cxn>
              <a:cxn ang="0">
                <a:pos x="226" y="151"/>
              </a:cxn>
              <a:cxn ang="0">
                <a:pos x="0" y="644"/>
              </a:cxn>
              <a:cxn ang="0">
                <a:pos x="268" y="1291"/>
              </a:cxn>
              <a:cxn ang="0">
                <a:pos x="342" y="1521"/>
              </a:cxn>
            </a:cxnLst>
            <a:rect l="0" t="0" r="r" b="b"/>
            <a:pathLst>
              <a:path w="342" h="1521">
                <a:moveTo>
                  <a:pt x="324" y="0"/>
                </a:moveTo>
                <a:lnTo>
                  <a:pt x="226" y="151"/>
                </a:lnTo>
                <a:lnTo>
                  <a:pt x="0" y="644"/>
                </a:lnTo>
                <a:lnTo>
                  <a:pt x="268" y="1291"/>
                </a:lnTo>
                <a:lnTo>
                  <a:pt x="342" y="1521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96" name="Freeform 28"/>
          <p:cNvSpPr>
            <a:spLocks/>
          </p:cNvSpPr>
          <p:nvPr/>
        </p:nvSpPr>
        <p:spPr bwMode="auto">
          <a:xfrm>
            <a:off x="3195638" y="3784600"/>
            <a:ext cx="709612" cy="2416175"/>
          </a:xfrm>
          <a:custGeom>
            <a:avLst/>
            <a:gdLst/>
            <a:ahLst/>
            <a:cxnLst>
              <a:cxn ang="0">
                <a:pos x="344" y="0"/>
              </a:cxn>
              <a:cxn ang="0">
                <a:pos x="447" y="162"/>
              </a:cxn>
              <a:cxn ang="0">
                <a:pos x="229" y="648"/>
              </a:cxn>
              <a:cxn ang="0">
                <a:pos x="0" y="1279"/>
              </a:cxn>
              <a:cxn ang="0">
                <a:pos x="170" y="1522"/>
              </a:cxn>
            </a:cxnLst>
            <a:rect l="0" t="0" r="r" b="b"/>
            <a:pathLst>
              <a:path w="447" h="1522">
                <a:moveTo>
                  <a:pt x="344" y="0"/>
                </a:moveTo>
                <a:lnTo>
                  <a:pt x="447" y="162"/>
                </a:lnTo>
                <a:lnTo>
                  <a:pt x="229" y="648"/>
                </a:lnTo>
                <a:lnTo>
                  <a:pt x="0" y="1279"/>
                </a:lnTo>
                <a:lnTo>
                  <a:pt x="170" y="152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97" name="Freeform 29"/>
          <p:cNvSpPr>
            <a:spLocks/>
          </p:cNvSpPr>
          <p:nvPr/>
        </p:nvSpPr>
        <p:spPr bwMode="auto">
          <a:xfrm>
            <a:off x="3465513" y="3797300"/>
            <a:ext cx="550862" cy="2411413"/>
          </a:xfrm>
          <a:custGeom>
            <a:avLst/>
            <a:gdLst/>
            <a:ahLst/>
            <a:cxnLst>
              <a:cxn ang="0">
                <a:pos x="23" y="0"/>
              </a:cxn>
              <a:cxn ang="0">
                <a:pos x="121" y="151"/>
              </a:cxn>
              <a:cxn ang="0">
                <a:pos x="347" y="644"/>
              </a:cxn>
              <a:cxn ang="0">
                <a:pos x="79" y="1292"/>
              </a:cxn>
              <a:cxn ang="0">
                <a:pos x="0" y="1519"/>
              </a:cxn>
            </a:cxnLst>
            <a:rect l="0" t="0" r="r" b="b"/>
            <a:pathLst>
              <a:path w="347" h="1519">
                <a:moveTo>
                  <a:pt x="23" y="0"/>
                </a:moveTo>
                <a:lnTo>
                  <a:pt x="121" y="151"/>
                </a:lnTo>
                <a:lnTo>
                  <a:pt x="347" y="644"/>
                </a:lnTo>
                <a:lnTo>
                  <a:pt x="79" y="1292"/>
                </a:lnTo>
                <a:lnTo>
                  <a:pt x="0" y="1519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98" name="Freeform 30"/>
          <p:cNvSpPr>
            <a:spLocks/>
          </p:cNvSpPr>
          <p:nvPr/>
        </p:nvSpPr>
        <p:spPr bwMode="auto">
          <a:xfrm>
            <a:off x="3338513" y="3787775"/>
            <a:ext cx="708025" cy="2430463"/>
          </a:xfrm>
          <a:custGeom>
            <a:avLst/>
            <a:gdLst/>
            <a:ahLst/>
            <a:cxnLst>
              <a:cxn ang="0">
                <a:pos x="103" y="0"/>
              </a:cxn>
              <a:cxn ang="0">
                <a:pos x="0" y="162"/>
              </a:cxn>
              <a:cxn ang="0">
                <a:pos x="217" y="648"/>
              </a:cxn>
              <a:cxn ang="0">
                <a:pos x="446" y="1280"/>
              </a:cxn>
              <a:cxn ang="0">
                <a:pos x="266" y="1531"/>
              </a:cxn>
            </a:cxnLst>
            <a:rect l="0" t="0" r="r" b="b"/>
            <a:pathLst>
              <a:path w="446" h="1531">
                <a:moveTo>
                  <a:pt x="103" y="0"/>
                </a:moveTo>
                <a:lnTo>
                  <a:pt x="0" y="162"/>
                </a:lnTo>
                <a:lnTo>
                  <a:pt x="217" y="648"/>
                </a:lnTo>
                <a:lnTo>
                  <a:pt x="446" y="1280"/>
                </a:lnTo>
                <a:lnTo>
                  <a:pt x="266" y="1531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99" name="Line 31"/>
          <p:cNvSpPr>
            <a:spLocks noChangeShapeType="1"/>
          </p:cNvSpPr>
          <p:nvPr/>
        </p:nvSpPr>
        <p:spPr bwMode="auto">
          <a:xfrm flipV="1">
            <a:off x="3257550" y="4311650"/>
            <a:ext cx="160338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600" name="Line 32"/>
          <p:cNvSpPr>
            <a:spLocks noChangeShapeType="1"/>
          </p:cNvSpPr>
          <p:nvPr/>
        </p:nvSpPr>
        <p:spPr bwMode="auto">
          <a:xfrm flipV="1">
            <a:off x="3821113" y="4311650"/>
            <a:ext cx="1587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601" name="Line 33"/>
          <p:cNvSpPr>
            <a:spLocks noChangeShapeType="1"/>
          </p:cNvSpPr>
          <p:nvPr/>
        </p:nvSpPr>
        <p:spPr bwMode="auto">
          <a:xfrm flipV="1">
            <a:off x="3208338" y="5243513"/>
            <a:ext cx="1603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602" name="Line 34"/>
          <p:cNvSpPr>
            <a:spLocks noChangeShapeType="1"/>
          </p:cNvSpPr>
          <p:nvPr/>
        </p:nvSpPr>
        <p:spPr bwMode="auto">
          <a:xfrm flipV="1">
            <a:off x="3875088" y="5243513"/>
            <a:ext cx="1587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603" name="Freeform 35"/>
          <p:cNvSpPr>
            <a:spLocks/>
          </p:cNvSpPr>
          <p:nvPr/>
        </p:nvSpPr>
        <p:spPr bwMode="auto">
          <a:xfrm>
            <a:off x="3475038" y="6184900"/>
            <a:ext cx="304800" cy="168275"/>
          </a:xfrm>
          <a:custGeom>
            <a:avLst/>
            <a:gdLst/>
            <a:ahLst/>
            <a:cxnLst>
              <a:cxn ang="0">
                <a:pos x="48" y="336"/>
              </a:cxn>
              <a:cxn ang="0">
                <a:pos x="0" y="96"/>
              </a:cxn>
              <a:cxn ang="0">
                <a:pos x="48" y="0"/>
              </a:cxn>
              <a:cxn ang="0">
                <a:pos x="96" y="96"/>
              </a:cxn>
              <a:cxn ang="0">
                <a:pos x="144" y="0"/>
              </a:cxn>
              <a:cxn ang="0">
                <a:pos x="192" y="96"/>
              </a:cxn>
              <a:cxn ang="0">
                <a:pos x="240" y="0"/>
              </a:cxn>
              <a:cxn ang="0">
                <a:pos x="288" y="96"/>
              </a:cxn>
              <a:cxn ang="0">
                <a:pos x="336" y="0"/>
              </a:cxn>
              <a:cxn ang="0">
                <a:pos x="384" y="96"/>
              </a:cxn>
              <a:cxn ang="0">
                <a:pos x="336" y="336"/>
              </a:cxn>
            </a:cxnLst>
            <a:rect l="0" t="0" r="r" b="b"/>
            <a:pathLst>
              <a:path w="384" h="336">
                <a:moveTo>
                  <a:pt x="48" y="336"/>
                </a:moveTo>
                <a:lnTo>
                  <a:pt x="0" y="96"/>
                </a:lnTo>
                <a:lnTo>
                  <a:pt x="48" y="0"/>
                </a:lnTo>
                <a:lnTo>
                  <a:pt x="96" y="96"/>
                </a:lnTo>
                <a:lnTo>
                  <a:pt x="144" y="0"/>
                </a:lnTo>
                <a:lnTo>
                  <a:pt x="192" y="96"/>
                </a:lnTo>
                <a:lnTo>
                  <a:pt x="240" y="0"/>
                </a:lnTo>
                <a:lnTo>
                  <a:pt x="288" y="96"/>
                </a:lnTo>
                <a:lnTo>
                  <a:pt x="336" y="0"/>
                </a:lnTo>
                <a:lnTo>
                  <a:pt x="384" y="96"/>
                </a:lnTo>
                <a:lnTo>
                  <a:pt x="336" y="336"/>
                </a:lnTo>
              </a:path>
            </a:pathLst>
          </a:custGeom>
          <a:noFill/>
          <a:ln w="38100" cmpd="sng">
            <a:solidFill>
              <a:srgbClr val="FF932E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604" name="Rectangle 36"/>
          <p:cNvSpPr>
            <a:spLocks noChangeArrowheads="1"/>
          </p:cNvSpPr>
          <p:nvPr/>
        </p:nvSpPr>
        <p:spPr bwMode="auto">
          <a:xfrm>
            <a:off x="1870075" y="4122738"/>
            <a:ext cx="1398588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FF0000"/>
                </a:solidFill>
                <a:latin typeface="Chalkboard" charset="0"/>
              </a:rPr>
              <a:t>Aperture iris</a:t>
            </a:r>
          </a:p>
        </p:txBody>
      </p:sp>
      <p:sp>
        <p:nvSpPr>
          <p:cNvPr id="109605" name="Rectangle 37"/>
          <p:cNvSpPr>
            <a:spLocks noChangeArrowheads="1"/>
          </p:cNvSpPr>
          <p:nvPr/>
        </p:nvSpPr>
        <p:spPr bwMode="auto">
          <a:xfrm>
            <a:off x="2127250" y="5057775"/>
            <a:ext cx="96996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Field iris</a:t>
            </a:r>
          </a:p>
        </p:txBody>
      </p:sp>
      <p:sp>
        <p:nvSpPr>
          <p:cNvPr id="109606" name="Rectangle 38"/>
          <p:cNvSpPr>
            <a:spLocks noChangeArrowheads="1"/>
          </p:cNvSpPr>
          <p:nvPr/>
        </p:nvSpPr>
        <p:spPr bwMode="auto">
          <a:xfrm>
            <a:off x="2127250" y="6048375"/>
            <a:ext cx="13239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Light source</a:t>
            </a:r>
          </a:p>
        </p:txBody>
      </p:sp>
      <p:sp>
        <p:nvSpPr>
          <p:cNvPr id="109607" name="Freeform 39"/>
          <p:cNvSpPr>
            <a:spLocks/>
          </p:cNvSpPr>
          <p:nvPr/>
        </p:nvSpPr>
        <p:spPr bwMode="auto">
          <a:xfrm>
            <a:off x="1228725" y="3762375"/>
            <a:ext cx="381000" cy="2667000"/>
          </a:xfrm>
          <a:custGeom>
            <a:avLst/>
            <a:gdLst/>
            <a:ahLst/>
            <a:cxnLst>
              <a:cxn ang="0">
                <a:pos x="272" y="0"/>
              </a:cxn>
              <a:cxn ang="0">
                <a:pos x="112" y="944"/>
              </a:cxn>
              <a:cxn ang="0">
                <a:pos x="272" y="1920"/>
              </a:cxn>
            </a:cxnLst>
            <a:rect l="0" t="0" r="r" b="b"/>
            <a:pathLst>
              <a:path w="272" h="1920">
                <a:moveTo>
                  <a:pt x="272" y="0"/>
                </a:moveTo>
                <a:cubicBezTo>
                  <a:pt x="11" y="0"/>
                  <a:pt x="267" y="896"/>
                  <a:pt x="112" y="944"/>
                </a:cubicBezTo>
                <a:cubicBezTo>
                  <a:pt x="267" y="987"/>
                  <a:pt x="0" y="1920"/>
                  <a:pt x="272" y="192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608" name="Rectangle 40"/>
          <p:cNvSpPr>
            <a:spLocks noChangeArrowheads="1"/>
          </p:cNvSpPr>
          <p:nvPr/>
        </p:nvSpPr>
        <p:spPr bwMode="auto">
          <a:xfrm>
            <a:off x="111125" y="4841875"/>
            <a:ext cx="1262063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Illumination</a:t>
            </a:r>
          </a:p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path</a:t>
            </a:r>
          </a:p>
        </p:txBody>
      </p:sp>
      <p:sp>
        <p:nvSpPr>
          <p:cNvPr id="109609" name="Rectangle 41"/>
          <p:cNvSpPr>
            <a:spLocks noChangeArrowheads="1"/>
          </p:cNvSpPr>
          <p:nvPr/>
        </p:nvSpPr>
        <p:spPr bwMode="auto">
          <a:xfrm>
            <a:off x="2051050" y="5591175"/>
            <a:ext cx="100965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Collector</a:t>
            </a:r>
          </a:p>
        </p:txBody>
      </p:sp>
      <p:sp>
        <p:nvSpPr>
          <p:cNvPr id="109610" name="Rectangle 42"/>
          <p:cNvSpPr>
            <a:spLocks noChangeArrowheads="1"/>
          </p:cNvSpPr>
          <p:nvPr/>
        </p:nvSpPr>
        <p:spPr bwMode="auto">
          <a:xfrm>
            <a:off x="1720850" y="3844925"/>
            <a:ext cx="154305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Condenser lens</a:t>
            </a:r>
          </a:p>
        </p:txBody>
      </p:sp>
      <p:sp>
        <p:nvSpPr>
          <p:cNvPr id="109611" name="Rectangle 43"/>
          <p:cNvSpPr>
            <a:spLocks noChangeArrowheads="1"/>
          </p:cNvSpPr>
          <p:nvPr/>
        </p:nvSpPr>
        <p:spPr bwMode="auto">
          <a:xfrm>
            <a:off x="1974850" y="4618038"/>
            <a:ext cx="1049338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Field lens</a:t>
            </a:r>
          </a:p>
        </p:txBody>
      </p:sp>
      <p:sp>
        <p:nvSpPr>
          <p:cNvPr id="109612" name="Rectangle 44"/>
          <p:cNvSpPr>
            <a:spLocks noChangeArrowheads="1"/>
          </p:cNvSpPr>
          <p:nvPr/>
        </p:nvSpPr>
        <p:spPr bwMode="auto">
          <a:xfrm>
            <a:off x="1679575" y="3038475"/>
            <a:ext cx="15113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Back aperture</a:t>
            </a:r>
          </a:p>
        </p:txBody>
      </p:sp>
      <p:sp>
        <p:nvSpPr>
          <p:cNvPr id="109613" name="Rectangle 45"/>
          <p:cNvSpPr>
            <a:spLocks noChangeArrowheads="1"/>
          </p:cNvSpPr>
          <p:nvPr/>
        </p:nvSpPr>
        <p:spPr bwMode="auto">
          <a:xfrm>
            <a:off x="1619250" y="2124075"/>
            <a:ext cx="169386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Intermed. image</a:t>
            </a:r>
          </a:p>
        </p:txBody>
      </p:sp>
      <p:sp>
        <p:nvSpPr>
          <p:cNvPr id="109614" name="Freeform 46"/>
          <p:cNvSpPr>
            <a:spLocks/>
          </p:cNvSpPr>
          <p:nvPr/>
        </p:nvSpPr>
        <p:spPr bwMode="auto">
          <a:xfrm>
            <a:off x="1468438" y="1236663"/>
            <a:ext cx="17462" cy="407987"/>
          </a:xfrm>
          <a:custGeom>
            <a:avLst/>
            <a:gdLst/>
            <a:ahLst/>
            <a:cxnLst>
              <a:cxn ang="0">
                <a:pos x="3" y="257"/>
              </a:cxn>
              <a:cxn ang="0">
                <a:pos x="11" y="0"/>
              </a:cxn>
            </a:cxnLst>
            <a:rect l="0" t="0" r="r" b="b"/>
            <a:pathLst>
              <a:path w="11" h="257">
                <a:moveTo>
                  <a:pt x="3" y="257"/>
                </a:moveTo>
                <a:cubicBezTo>
                  <a:pt x="0" y="197"/>
                  <a:pt x="8" y="53"/>
                  <a:pt x="11" y="0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4743450" y="3200400"/>
            <a:ext cx="3867150" cy="2624138"/>
            <a:chOff x="2988" y="2016"/>
            <a:chExt cx="2436" cy="1653"/>
          </a:xfrm>
        </p:grpSpPr>
        <p:sp>
          <p:nvSpPr>
            <p:cNvPr id="109616" name="Text Box 48"/>
            <p:cNvSpPr txBox="1">
              <a:spLocks noChangeArrowheads="1"/>
            </p:cNvSpPr>
            <p:nvPr/>
          </p:nvSpPr>
          <p:spPr bwMode="auto">
            <a:xfrm>
              <a:off x="2988" y="2016"/>
              <a:ext cx="2436" cy="14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7663" indent="-347663">
                <a:tabLst>
                  <a:tab pos="347663" algn="l"/>
                </a:tabLst>
              </a:pPr>
              <a:r>
                <a:rPr lang="en-US" altLang="en-US" sz="2000">
                  <a:solidFill>
                    <a:schemeClr val="accent2"/>
                  </a:solidFill>
                  <a:latin typeface="Chalkboard" charset="0"/>
                </a:rPr>
                <a:t>Q:	Don’t we always want</a:t>
              </a:r>
            </a:p>
            <a:p>
              <a:pPr marL="347663" indent="-347663">
                <a:tabLst>
                  <a:tab pos="347663" algn="l"/>
                </a:tabLst>
              </a:pPr>
              <a:r>
                <a:rPr lang="en-US" altLang="en-US" sz="2000">
                  <a:solidFill>
                    <a:schemeClr val="accent2"/>
                  </a:solidFill>
                  <a:latin typeface="Chalkboard" charset="0"/>
                </a:rPr>
                <a:t>	it full open??</a:t>
              </a:r>
            </a:p>
            <a:p>
              <a:pPr marL="347663" indent="-347663">
                <a:tabLst>
                  <a:tab pos="347663" algn="l"/>
                </a:tabLst>
              </a:pPr>
              <a:endParaRPr lang="en-US" altLang="en-US" sz="2000">
                <a:solidFill>
                  <a:schemeClr val="accent2"/>
                </a:solidFill>
                <a:latin typeface="Chalkboard" charset="0"/>
              </a:endParaRPr>
            </a:p>
            <a:p>
              <a:pPr marL="347663" indent="-347663">
                <a:tabLst>
                  <a:tab pos="347663" algn="l"/>
                </a:tabLst>
              </a:pPr>
              <a:r>
                <a:rPr lang="en-US" altLang="en-US" sz="2000">
                  <a:solidFill>
                    <a:schemeClr val="accent2"/>
                  </a:solidFill>
                  <a:latin typeface="Chalkboard" charset="0"/>
                </a:rPr>
                <a:t>A:	</a:t>
              </a:r>
              <a:r>
                <a:rPr lang="en-US" altLang="en-US" sz="2000" b="1">
                  <a:solidFill>
                    <a:schemeClr val="accent2"/>
                  </a:solidFill>
                  <a:latin typeface="Chalkboard" charset="0"/>
                </a:rPr>
                <a:t>No</a:t>
              </a:r>
              <a:endParaRPr lang="en-US" altLang="en-US" sz="2000">
                <a:solidFill>
                  <a:schemeClr val="accent2"/>
                </a:solidFill>
                <a:latin typeface="Chalkboard" charset="0"/>
              </a:endParaRPr>
            </a:p>
            <a:p>
              <a:pPr marL="347663" indent="-347663">
                <a:tabLst>
                  <a:tab pos="347663" algn="l"/>
                </a:tabLst>
              </a:pPr>
              <a:endParaRPr lang="en-US" altLang="en-US" sz="2000">
                <a:solidFill>
                  <a:schemeClr val="accent2"/>
                </a:solidFill>
                <a:latin typeface="Chalkboard" charset="0"/>
              </a:endParaRPr>
            </a:p>
            <a:p>
              <a:pPr marL="347663" indent="-347663">
                <a:tabLst>
                  <a:tab pos="347663" algn="l"/>
                </a:tabLst>
              </a:pPr>
              <a:r>
                <a:rPr lang="en-US" altLang="en-US" sz="2000">
                  <a:solidFill>
                    <a:schemeClr val="accent2"/>
                  </a:solidFill>
                  <a:latin typeface="Chalkboard" charset="0"/>
                </a:rPr>
                <a:t>Why? Tradeoff:</a:t>
              </a:r>
            </a:p>
            <a:p>
              <a:pPr marL="347663" indent="-347663">
                <a:tabLst>
                  <a:tab pos="347663" algn="l"/>
                </a:tabLst>
              </a:pPr>
              <a:r>
                <a:rPr lang="en-US" altLang="en-US" sz="2000">
                  <a:solidFill>
                    <a:schemeClr val="accent2"/>
                  </a:solidFill>
                  <a:latin typeface="Chalkboard" charset="0"/>
                </a:rPr>
                <a:t> 	resolution vs. </a:t>
              </a:r>
              <a:r>
                <a:rPr lang="en-US" altLang="en-US" sz="2000" b="1">
                  <a:solidFill>
                    <a:schemeClr val="accent2"/>
                  </a:solidFill>
                  <a:latin typeface="Chalkboard" charset="0"/>
                </a:rPr>
                <a:t>contrast</a:t>
              </a:r>
              <a:endParaRPr lang="en-US" altLang="en-US" sz="2000">
                <a:solidFill>
                  <a:schemeClr val="accent2"/>
                </a:solidFill>
                <a:latin typeface="Chalkboard" charset="0"/>
              </a:endParaRPr>
            </a:p>
          </p:txBody>
        </p:sp>
        <p:sp>
          <p:nvSpPr>
            <p:cNvPr id="109617" name="Rectangle 49"/>
            <p:cNvSpPr>
              <a:spLocks noChangeArrowheads="1"/>
            </p:cNvSpPr>
            <p:nvPr/>
          </p:nvSpPr>
          <p:spPr bwMode="auto">
            <a:xfrm>
              <a:off x="4299" y="3557"/>
              <a:ext cx="400" cy="11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91" name="Rectangle 67"/>
          <p:cNvSpPr>
            <a:spLocks noChangeArrowheads="1"/>
          </p:cNvSpPr>
          <p:nvPr/>
        </p:nvSpPr>
        <p:spPr bwMode="auto">
          <a:xfrm>
            <a:off x="1199356" y="3917950"/>
            <a:ext cx="3122613" cy="625475"/>
          </a:xfrm>
          <a:prstGeom prst="rect">
            <a:avLst/>
          </a:prstGeom>
          <a:solidFill>
            <a:srgbClr val="E8F4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92" name="Rectangle 68"/>
          <p:cNvSpPr>
            <a:spLocks noChangeArrowheads="1"/>
          </p:cNvSpPr>
          <p:nvPr/>
        </p:nvSpPr>
        <p:spPr bwMode="auto">
          <a:xfrm>
            <a:off x="1199356" y="3789362"/>
            <a:ext cx="3122613" cy="142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93" name="Rectangle 69"/>
          <p:cNvSpPr>
            <a:spLocks noChangeArrowheads="1"/>
          </p:cNvSpPr>
          <p:nvPr/>
        </p:nvSpPr>
        <p:spPr bwMode="auto">
          <a:xfrm>
            <a:off x="2182019" y="4035425"/>
            <a:ext cx="846137" cy="423862"/>
          </a:xfrm>
          <a:prstGeom prst="rect">
            <a:avLst/>
          </a:prstGeom>
          <a:solidFill>
            <a:srgbClr val="E8F4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64" name="Rectangle 40"/>
          <p:cNvSpPr>
            <a:spLocks noChangeArrowheads="1"/>
          </p:cNvSpPr>
          <p:nvPr/>
        </p:nvSpPr>
        <p:spPr bwMode="auto">
          <a:xfrm>
            <a:off x="1199356" y="3789362"/>
            <a:ext cx="3122613" cy="142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3" name="Rectangle 9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957263"/>
          </a:xfrm>
        </p:spPr>
        <p:txBody>
          <a:bodyPr/>
          <a:lstStyle/>
          <a:p>
            <a:r>
              <a:rPr lang="en-US" dirty="0"/>
              <a:t>Numerical </a:t>
            </a:r>
            <a:r>
              <a:rPr lang="en-US" dirty="0" smtClean="0"/>
              <a:t>Aperture and Resolution</a:t>
            </a:r>
            <a:endParaRPr lang="en-US" dirty="0"/>
          </a:p>
        </p:txBody>
      </p:sp>
      <p:sp>
        <p:nvSpPr>
          <p:cNvPr id="77836" name="Rectangle 12"/>
          <p:cNvSpPr>
            <a:spLocks noChangeArrowheads="1"/>
          </p:cNvSpPr>
          <p:nvPr/>
        </p:nvSpPr>
        <p:spPr bwMode="auto">
          <a:xfrm>
            <a:off x="5052218" y="1510505"/>
            <a:ext cx="3351213" cy="79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tabLst>
                <a:tab pos="571500" algn="l"/>
              </a:tabLst>
            </a:pPr>
            <a:r>
              <a:rPr lang="en-US" sz="2000">
                <a:solidFill>
                  <a:schemeClr val="tx2"/>
                </a:solidFill>
                <a:latin typeface="Chalkboard" charset="0"/>
              </a:rPr>
              <a:t>Snell’s law:</a:t>
            </a:r>
          </a:p>
          <a:p>
            <a:pPr algn="ctr">
              <a:tabLst>
                <a:tab pos="571500" algn="l"/>
              </a:tabLst>
            </a:pPr>
            <a:r>
              <a:rPr lang="en-US">
                <a:solidFill>
                  <a:srgbClr val="0000FF"/>
                </a:solidFill>
                <a:latin typeface="Chalkboard" charset="0"/>
              </a:rPr>
              <a:t>n</a:t>
            </a:r>
            <a:r>
              <a:rPr lang="en-US" baseline="-25000">
                <a:solidFill>
                  <a:srgbClr val="0000FF"/>
                </a:solidFill>
                <a:latin typeface="Chalkboard" charset="0"/>
              </a:rPr>
              <a:t>1</a:t>
            </a:r>
            <a:r>
              <a:rPr lang="en-US">
                <a:solidFill>
                  <a:srgbClr val="0000FF"/>
                </a:solidFill>
                <a:latin typeface="Chalkboard" charset="0"/>
              </a:rPr>
              <a:t> sin(</a:t>
            </a:r>
            <a:r>
              <a:rPr lang="en-US">
                <a:solidFill>
                  <a:srgbClr val="0000FF"/>
                </a:solidFill>
                <a:latin typeface="Helvetica Neue" charset="0"/>
                <a:sym typeface="Symbol" charset="2"/>
              </a:rPr>
              <a:t></a:t>
            </a:r>
            <a:r>
              <a:rPr lang="en-US" baseline="-25000">
                <a:solidFill>
                  <a:srgbClr val="0000FF"/>
                </a:solidFill>
                <a:latin typeface="Chalkboard" charset="0"/>
              </a:rPr>
              <a:t>1</a:t>
            </a:r>
            <a:r>
              <a:rPr lang="en-US">
                <a:solidFill>
                  <a:srgbClr val="0000FF"/>
                </a:solidFill>
                <a:latin typeface="Chalkboard" charset="0"/>
              </a:rPr>
              <a:t>) = n</a:t>
            </a:r>
            <a:r>
              <a:rPr lang="en-US" baseline="-25000">
                <a:solidFill>
                  <a:srgbClr val="0000FF"/>
                </a:solidFill>
                <a:latin typeface="Chalkboard" charset="0"/>
              </a:rPr>
              <a:t>2</a:t>
            </a:r>
            <a:r>
              <a:rPr lang="en-US">
                <a:solidFill>
                  <a:srgbClr val="0000FF"/>
                </a:solidFill>
                <a:latin typeface="Chalkboard" charset="0"/>
              </a:rPr>
              <a:t> sin(</a:t>
            </a:r>
            <a:r>
              <a:rPr lang="en-US">
                <a:solidFill>
                  <a:srgbClr val="0000FF"/>
                </a:solidFill>
                <a:latin typeface="Helvetica Neue" charset="0"/>
                <a:sym typeface="Symbol" charset="2"/>
              </a:rPr>
              <a:t></a:t>
            </a:r>
            <a:r>
              <a:rPr lang="en-US" baseline="-25000">
                <a:solidFill>
                  <a:srgbClr val="0000FF"/>
                </a:solidFill>
                <a:latin typeface="Chalkboard" charset="0"/>
              </a:rPr>
              <a:t>2</a:t>
            </a:r>
            <a:r>
              <a:rPr lang="en-US">
                <a:solidFill>
                  <a:srgbClr val="0000FF"/>
                </a:solidFill>
                <a:latin typeface="Chalkboard" charset="0"/>
              </a:rPr>
              <a:t>)</a:t>
            </a:r>
          </a:p>
        </p:txBody>
      </p:sp>
      <p:sp>
        <p:nvSpPr>
          <p:cNvPr id="77838" name="Rectangle 14"/>
          <p:cNvSpPr>
            <a:spLocks noChangeArrowheads="1"/>
          </p:cNvSpPr>
          <p:nvPr/>
        </p:nvSpPr>
        <p:spPr bwMode="auto">
          <a:xfrm>
            <a:off x="5169693" y="2947193"/>
            <a:ext cx="3421063" cy="8651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9" name="Freeform 15"/>
          <p:cNvSpPr>
            <a:spLocks/>
          </p:cNvSpPr>
          <p:nvPr/>
        </p:nvSpPr>
        <p:spPr bwMode="auto">
          <a:xfrm>
            <a:off x="5949156" y="2421730"/>
            <a:ext cx="1447800" cy="1319213"/>
          </a:xfrm>
          <a:custGeom>
            <a:avLst/>
            <a:gdLst>
              <a:gd name="T0" fmla="*/ 0 w 912"/>
              <a:gd name="T1" fmla="*/ 0 h 976"/>
              <a:gd name="T2" fmla="*/ 576 w 912"/>
              <a:gd name="T3" fmla="*/ 395 h 976"/>
              <a:gd name="T4" fmla="*/ 912 w 912"/>
              <a:gd name="T5" fmla="*/ 976 h 9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12" h="976">
                <a:moveTo>
                  <a:pt x="0" y="0"/>
                </a:moveTo>
                <a:lnTo>
                  <a:pt x="576" y="395"/>
                </a:lnTo>
                <a:lnTo>
                  <a:pt x="912" y="976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40" name="Line 16"/>
          <p:cNvSpPr>
            <a:spLocks noChangeShapeType="1"/>
          </p:cNvSpPr>
          <p:nvPr/>
        </p:nvSpPr>
        <p:spPr bwMode="auto">
          <a:xfrm>
            <a:off x="6873081" y="2356643"/>
            <a:ext cx="0" cy="1341437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41" name="Rectangle 17"/>
          <p:cNvSpPr>
            <a:spLocks noChangeArrowheads="1"/>
          </p:cNvSpPr>
          <p:nvPr/>
        </p:nvSpPr>
        <p:spPr bwMode="auto">
          <a:xfrm>
            <a:off x="6390481" y="2407443"/>
            <a:ext cx="3778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tx2"/>
                </a:solidFill>
                <a:latin typeface="Helvetica Neue" charset="0"/>
                <a:sym typeface="Symbol" charset="2"/>
              </a:rPr>
              <a:t></a:t>
            </a:r>
            <a:r>
              <a:rPr lang="en-US" sz="2000" baseline="-25000">
                <a:solidFill>
                  <a:schemeClr val="tx2"/>
                </a:solidFill>
                <a:latin typeface="Chalkboard" charset="0"/>
              </a:rPr>
              <a:t>1</a:t>
            </a:r>
          </a:p>
        </p:txBody>
      </p:sp>
      <p:sp>
        <p:nvSpPr>
          <p:cNvPr id="77842" name="Arc 18"/>
          <p:cNvSpPr>
            <a:spLocks/>
          </p:cNvSpPr>
          <p:nvPr/>
        </p:nvSpPr>
        <p:spPr bwMode="auto">
          <a:xfrm rot="-5400000">
            <a:off x="6619875" y="2697161"/>
            <a:ext cx="255588" cy="257175"/>
          </a:xfrm>
          <a:custGeom>
            <a:avLst/>
            <a:gdLst>
              <a:gd name="G0" fmla="+- 0 0 0"/>
              <a:gd name="G1" fmla="+- 18334 0 0"/>
              <a:gd name="G2" fmla="+- 21600 0 0"/>
              <a:gd name="T0" fmla="*/ 11419 w 21583"/>
              <a:gd name="T1" fmla="*/ 0 h 18334"/>
              <a:gd name="T2" fmla="*/ 21583 w 21583"/>
              <a:gd name="T3" fmla="*/ 17478 h 18334"/>
              <a:gd name="T4" fmla="*/ 0 w 21583"/>
              <a:gd name="T5" fmla="*/ 18334 h 18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3" h="18334" fill="none" extrusionOk="0">
                <a:moveTo>
                  <a:pt x="11419" y="-1"/>
                </a:moveTo>
                <a:cubicBezTo>
                  <a:pt x="17493" y="3782"/>
                  <a:pt x="21299" y="10327"/>
                  <a:pt x="21583" y="17477"/>
                </a:cubicBezTo>
              </a:path>
              <a:path w="21583" h="18334" stroke="0" extrusionOk="0">
                <a:moveTo>
                  <a:pt x="11419" y="-1"/>
                </a:moveTo>
                <a:cubicBezTo>
                  <a:pt x="17493" y="3782"/>
                  <a:pt x="21299" y="10327"/>
                  <a:pt x="21583" y="17477"/>
                </a:cubicBezTo>
                <a:lnTo>
                  <a:pt x="0" y="18334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43" name="Arc 19"/>
          <p:cNvSpPr>
            <a:spLocks/>
          </p:cNvSpPr>
          <p:nvPr/>
        </p:nvSpPr>
        <p:spPr bwMode="auto">
          <a:xfrm rot="-16200000">
            <a:off x="6823868" y="3012280"/>
            <a:ext cx="255588" cy="141288"/>
          </a:xfrm>
          <a:custGeom>
            <a:avLst/>
            <a:gdLst>
              <a:gd name="G0" fmla="+- 0 0 0"/>
              <a:gd name="G1" fmla="+- 10153 0 0"/>
              <a:gd name="G2" fmla="+- 21600 0 0"/>
              <a:gd name="T0" fmla="*/ 19064 w 21599"/>
              <a:gd name="T1" fmla="*/ 0 h 10153"/>
              <a:gd name="T2" fmla="*/ 21599 w 21599"/>
              <a:gd name="T3" fmla="*/ 9958 h 10153"/>
              <a:gd name="T4" fmla="*/ 0 w 21599"/>
              <a:gd name="T5" fmla="*/ 10153 h 10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99" h="10153" fill="none" extrusionOk="0">
                <a:moveTo>
                  <a:pt x="19064" y="-1"/>
                </a:moveTo>
                <a:cubicBezTo>
                  <a:pt x="20698" y="3066"/>
                  <a:pt x="21567" y="6482"/>
                  <a:pt x="21599" y="9957"/>
                </a:cubicBezTo>
              </a:path>
              <a:path w="21599" h="10153" stroke="0" extrusionOk="0">
                <a:moveTo>
                  <a:pt x="19064" y="-1"/>
                </a:moveTo>
                <a:cubicBezTo>
                  <a:pt x="20698" y="3066"/>
                  <a:pt x="21567" y="6482"/>
                  <a:pt x="21599" y="9957"/>
                </a:cubicBezTo>
                <a:lnTo>
                  <a:pt x="0" y="10153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44" name="Rectangle 20"/>
          <p:cNvSpPr>
            <a:spLocks noChangeArrowheads="1"/>
          </p:cNvSpPr>
          <p:nvPr/>
        </p:nvSpPr>
        <p:spPr bwMode="auto">
          <a:xfrm>
            <a:off x="6849268" y="3253580"/>
            <a:ext cx="409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tx2"/>
                </a:solidFill>
                <a:latin typeface="Helvetica Neue" charset="0"/>
                <a:sym typeface="Symbol" charset="2"/>
              </a:rPr>
              <a:t></a:t>
            </a:r>
            <a:r>
              <a:rPr lang="en-US" sz="2000" baseline="-25000">
                <a:solidFill>
                  <a:schemeClr val="tx2"/>
                </a:solidFill>
                <a:latin typeface="Chalkboard" charset="0"/>
              </a:rPr>
              <a:t>2</a:t>
            </a:r>
          </a:p>
        </p:txBody>
      </p:sp>
      <p:sp>
        <p:nvSpPr>
          <p:cNvPr id="77858" name="Freeform 34"/>
          <p:cNvSpPr>
            <a:spLocks/>
          </p:cNvSpPr>
          <p:nvPr/>
        </p:nvSpPr>
        <p:spPr bwMode="auto">
          <a:xfrm rot="-16200000">
            <a:off x="2329656" y="2433637"/>
            <a:ext cx="476250" cy="1892300"/>
          </a:xfrm>
          <a:custGeom>
            <a:avLst/>
            <a:gdLst>
              <a:gd name="T0" fmla="*/ 272 w 331"/>
              <a:gd name="T1" fmla="*/ 1088 h 1088"/>
              <a:gd name="T2" fmla="*/ 331 w 331"/>
              <a:gd name="T3" fmla="*/ 1088 h 1088"/>
              <a:gd name="T4" fmla="*/ 331 w 331"/>
              <a:gd name="T5" fmla="*/ 0 h 1088"/>
              <a:gd name="T6" fmla="*/ 272 w 331"/>
              <a:gd name="T7" fmla="*/ 0 h 1088"/>
              <a:gd name="T8" fmla="*/ 272 w 331"/>
              <a:gd name="T9" fmla="*/ 1088 h 10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59" name="Freeform 35"/>
          <p:cNvSpPr>
            <a:spLocks/>
          </p:cNvSpPr>
          <p:nvPr/>
        </p:nvSpPr>
        <p:spPr bwMode="auto">
          <a:xfrm>
            <a:off x="1681956" y="2038350"/>
            <a:ext cx="881063" cy="2354262"/>
          </a:xfrm>
          <a:custGeom>
            <a:avLst/>
            <a:gdLst>
              <a:gd name="T0" fmla="*/ 555 w 555"/>
              <a:gd name="T1" fmla="*/ 1483 h 1483"/>
              <a:gd name="T2" fmla="*/ 288 w 555"/>
              <a:gd name="T3" fmla="*/ 1109 h 1483"/>
              <a:gd name="T4" fmla="*/ 32 w 555"/>
              <a:gd name="T5" fmla="*/ 992 h 1483"/>
              <a:gd name="T6" fmla="*/ 0 w 555"/>
              <a:gd name="T7" fmla="*/ 933 h 1483"/>
              <a:gd name="T8" fmla="*/ 0 w 555"/>
              <a:gd name="T9" fmla="*/ 0 h 1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5" h="1483">
                <a:moveTo>
                  <a:pt x="555" y="1483"/>
                </a:moveTo>
                <a:lnTo>
                  <a:pt x="288" y="1109"/>
                </a:lnTo>
                <a:lnTo>
                  <a:pt x="32" y="992"/>
                </a:lnTo>
                <a:lnTo>
                  <a:pt x="0" y="933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60" name="Line 36"/>
          <p:cNvSpPr>
            <a:spLocks noChangeShapeType="1"/>
          </p:cNvSpPr>
          <p:nvPr/>
        </p:nvSpPr>
        <p:spPr bwMode="auto">
          <a:xfrm>
            <a:off x="1246981" y="2617787"/>
            <a:ext cx="39846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61" name="Line 37"/>
          <p:cNvSpPr>
            <a:spLocks noChangeShapeType="1"/>
          </p:cNvSpPr>
          <p:nvPr/>
        </p:nvSpPr>
        <p:spPr bwMode="auto">
          <a:xfrm>
            <a:off x="3499644" y="2617787"/>
            <a:ext cx="39052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62" name="Freeform 38"/>
          <p:cNvSpPr>
            <a:spLocks/>
          </p:cNvSpPr>
          <p:nvPr/>
        </p:nvSpPr>
        <p:spPr bwMode="auto">
          <a:xfrm rot="-5400000">
            <a:off x="1439862" y="2013744"/>
            <a:ext cx="1387475" cy="1773238"/>
          </a:xfrm>
          <a:custGeom>
            <a:avLst/>
            <a:gdLst>
              <a:gd name="T0" fmla="*/ 0 w 384"/>
              <a:gd name="T1" fmla="*/ 96 h 491"/>
              <a:gd name="T2" fmla="*/ 96 w 384"/>
              <a:gd name="T3" fmla="*/ 0 h 491"/>
              <a:gd name="T4" fmla="*/ 384 w 384"/>
              <a:gd name="T5" fmla="*/ 0 h 491"/>
              <a:gd name="T6" fmla="*/ 384 w 384"/>
              <a:gd name="T7" fmla="*/ 491 h 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4" h="491">
                <a:moveTo>
                  <a:pt x="0" y="96"/>
                </a:moveTo>
                <a:lnTo>
                  <a:pt x="96" y="0"/>
                </a:lnTo>
                <a:lnTo>
                  <a:pt x="384" y="0"/>
                </a:lnTo>
                <a:lnTo>
                  <a:pt x="384" y="491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63" name="Freeform 39"/>
          <p:cNvSpPr>
            <a:spLocks/>
          </p:cNvSpPr>
          <p:nvPr/>
        </p:nvSpPr>
        <p:spPr bwMode="auto">
          <a:xfrm rot="16200000" flipV="1">
            <a:off x="2305844" y="2012950"/>
            <a:ext cx="1387475" cy="1774825"/>
          </a:xfrm>
          <a:custGeom>
            <a:avLst/>
            <a:gdLst>
              <a:gd name="T0" fmla="*/ 0 w 384"/>
              <a:gd name="T1" fmla="*/ 96 h 491"/>
              <a:gd name="T2" fmla="*/ 96 w 384"/>
              <a:gd name="T3" fmla="*/ 0 h 491"/>
              <a:gd name="T4" fmla="*/ 384 w 384"/>
              <a:gd name="T5" fmla="*/ 0 h 491"/>
              <a:gd name="T6" fmla="*/ 384 w 384"/>
              <a:gd name="T7" fmla="*/ 491 h 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4" h="491">
                <a:moveTo>
                  <a:pt x="0" y="96"/>
                </a:moveTo>
                <a:lnTo>
                  <a:pt x="96" y="0"/>
                </a:lnTo>
                <a:lnTo>
                  <a:pt x="384" y="0"/>
                </a:lnTo>
                <a:lnTo>
                  <a:pt x="384" y="491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66" name="Rectangle 42"/>
          <p:cNvSpPr>
            <a:spLocks noChangeArrowheads="1"/>
          </p:cNvSpPr>
          <p:nvPr/>
        </p:nvSpPr>
        <p:spPr bwMode="auto">
          <a:xfrm>
            <a:off x="3605009" y="3163887"/>
            <a:ext cx="1370012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tabLst>
                <a:tab pos="571500" algn="l"/>
              </a:tabLst>
            </a:pPr>
            <a:r>
              <a:rPr lang="en-US" sz="1400" dirty="0">
                <a:solidFill>
                  <a:schemeClr val="tx2"/>
                </a:solidFill>
                <a:latin typeface="Helvetica Neue" charset="0"/>
              </a:rPr>
              <a:t>Cover</a:t>
            </a:r>
          </a:p>
          <a:p>
            <a:pPr algn="ctr">
              <a:tabLst>
                <a:tab pos="571500" algn="l"/>
              </a:tabLst>
            </a:pPr>
            <a:r>
              <a:rPr lang="en-US" sz="1400" dirty="0">
                <a:solidFill>
                  <a:schemeClr val="tx2"/>
                </a:solidFill>
                <a:latin typeface="Helvetica Neue" charset="0"/>
              </a:rPr>
              <a:t>glass</a:t>
            </a:r>
            <a:endParaRPr lang="en-US" sz="1400" dirty="0">
              <a:solidFill>
                <a:srgbClr val="0000FF"/>
              </a:solidFill>
              <a:latin typeface="Helvetica Neue" charset="0"/>
            </a:endParaRPr>
          </a:p>
        </p:txBody>
      </p:sp>
      <p:sp>
        <p:nvSpPr>
          <p:cNvPr id="77867" name="Rectangle 43"/>
          <p:cNvSpPr>
            <a:spLocks noChangeArrowheads="1"/>
          </p:cNvSpPr>
          <p:nvPr/>
        </p:nvSpPr>
        <p:spPr bwMode="auto">
          <a:xfrm>
            <a:off x="3018631" y="4048125"/>
            <a:ext cx="13700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tabLst>
                <a:tab pos="571500" algn="l"/>
              </a:tabLst>
            </a:pPr>
            <a:r>
              <a:rPr lang="en-US" sz="1400">
                <a:solidFill>
                  <a:schemeClr val="tx2"/>
                </a:solidFill>
                <a:latin typeface="Helvetica Neue" charset="0"/>
              </a:rPr>
              <a:t>Sample</a:t>
            </a:r>
            <a:endParaRPr lang="en-US" sz="1400">
              <a:solidFill>
                <a:srgbClr val="0000FF"/>
              </a:solidFill>
              <a:latin typeface="Helvetica Neue" charset="0"/>
            </a:endParaRPr>
          </a:p>
        </p:txBody>
      </p:sp>
      <p:sp>
        <p:nvSpPr>
          <p:cNvPr id="77868" name="Line 44"/>
          <p:cNvSpPr>
            <a:spLocks noChangeShapeType="1"/>
          </p:cNvSpPr>
          <p:nvPr/>
        </p:nvSpPr>
        <p:spPr bwMode="auto">
          <a:xfrm flipH="1">
            <a:off x="3975894" y="3652837"/>
            <a:ext cx="196850" cy="195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69" name="Line 45"/>
          <p:cNvSpPr>
            <a:spLocks noChangeShapeType="1"/>
          </p:cNvSpPr>
          <p:nvPr/>
        </p:nvSpPr>
        <p:spPr bwMode="auto">
          <a:xfrm flipV="1">
            <a:off x="2570956" y="2038350"/>
            <a:ext cx="0" cy="234473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94" name="Freeform 70"/>
          <p:cNvSpPr>
            <a:spLocks/>
          </p:cNvSpPr>
          <p:nvPr/>
        </p:nvSpPr>
        <p:spPr bwMode="auto">
          <a:xfrm flipH="1">
            <a:off x="2578894" y="2038350"/>
            <a:ext cx="881062" cy="2354262"/>
          </a:xfrm>
          <a:custGeom>
            <a:avLst/>
            <a:gdLst>
              <a:gd name="T0" fmla="*/ 555 w 555"/>
              <a:gd name="T1" fmla="*/ 1483 h 1483"/>
              <a:gd name="T2" fmla="*/ 288 w 555"/>
              <a:gd name="T3" fmla="*/ 1109 h 1483"/>
              <a:gd name="T4" fmla="*/ 32 w 555"/>
              <a:gd name="T5" fmla="*/ 992 h 1483"/>
              <a:gd name="T6" fmla="*/ 0 w 555"/>
              <a:gd name="T7" fmla="*/ 933 h 1483"/>
              <a:gd name="T8" fmla="*/ 0 w 555"/>
              <a:gd name="T9" fmla="*/ 0 h 1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5" h="1483">
                <a:moveTo>
                  <a:pt x="555" y="1483"/>
                </a:moveTo>
                <a:lnTo>
                  <a:pt x="288" y="1109"/>
                </a:lnTo>
                <a:lnTo>
                  <a:pt x="32" y="992"/>
                </a:lnTo>
                <a:lnTo>
                  <a:pt x="0" y="933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Freeform 97"/>
          <p:cNvSpPr>
            <a:spLocks/>
          </p:cNvSpPr>
          <p:nvPr/>
        </p:nvSpPr>
        <p:spPr bwMode="auto">
          <a:xfrm>
            <a:off x="1660942" y="3623302"/>
            <a:ext cx="1810169" cy="163056"/>
          </a:xfrm>
          <a:custGeom>
            <a:avLst/>
            <a:gdLst>
              <a:gd name="T0" fmla="*/ 5 w 1141"/>
              <a:gd name="T1" fmla="*/ 6 h 107"/>
              <a:gd name="T2" fmla="*/ 1141 w 1141"/>
              <a:gd name="T3" fmla="*/ 0 h 107"/>
              <a:gd name="T4" fmla="*/ 1141 w 1141"/>
              <a:gd name="T5" fmla="*/ 107 h 107"/>
              <a:gd name="T6" fmla="*/ 0 w 1141"/>
              <a:gd name="T7" fmla="*/ 107 h 107"/>
              <a:gd name="T8" fmla="*/ 5 w 1141"/>
              <a:gd name="T9" fmla="*/ 6 h 107"/>
              <a:gd name="connsiteX0" fmla="*/ 44 w 10000"/>
              <a:gd name="connsiteY0" fmla="*/ 34 h 9473"/>
              <a:gd name="connsiteX1" fmla="*/ 9921 w 10000"/>
              <a:gd name="connsiteY1" fmla="*/ 333 h 9473"/>
              <a:gd name="connsiteX2" fmla="*/ 10000 w 10000"/>
              <a:gd name="connsiteY2" fmla="*/ 9473 h 9473"/>
              <a:gd name="connsiteX3" fmla="*/ 0 w 10000"/>
              <a:gd name="connsiteY3" fmla="*/ 9473 h 9473"/>
              <a:gd name="connsiteX4" fmla="*/ 44 w 10000"/>
              <a:gd name="connsiteY4" fmla="*/ 34 h 9473"/>
              <a:gd name="connsiteX0" fmla="*/ 44 w 10000"/>
              <a:gd name="connsiteY0" fmla="*/ 219 h 10183"/>
              <a:gd name="connsiteX1" fmla="*/ 9983 w 10000"/>
              <a:gd name="connsiteY1" fmla="*/ 0 h 10183"/>
              <a:gd name="connsiteX2" fmla="*/ 10000 w 10000"/>
              <a:gd name="connsiteY2" fmla="*/ 10183 h 10183"/>
              <a:gd name="connsiteX3" fmla="*/ 0 w 10000"/>
              <a:gd name="connsiteY3" fmla="*/ 10183 h 10183"/>
              <a:gd name="connsiteX4" fmla="*/ 44 w 10000"/>
              <a:gd name="connsiteY4" fmla="*/ 219 h 10183"/>
              <a:gd name="connsiteX0" fmla="*/ 44 w 10000"/>
              <a:gd name="connsiteY0" fmla="*/ 44 h 10365"/>
              <a:gd name="connsiteX1" fmla="*/ 9983 w 10000"/>
              <a:gd name="connsiteY1" fmla="*/ 182 h 10365"/>
              <a:gd name="connsiteX2" fmla="*/ 10000 w 10000"/>
              <a:gd name="connsiteY2" fmla="*/ 10365 h 10365"/>
              <a:gd name="connsiteX3" fmla="*/ 0 w 10000"/>
              <a:gd name="connsiteY3" fmla="*/ 10365 h 10365"/>
              <a:gd name="connsiteX4" fmla="*/ 44 w 10000"/>
              <a:gd name="connsiteY4" fmla="*/ 44 h 10365"/>
              <a:gd name="connsiteX0" fmla="*/ 44 w 10000"/>
              <a:gd name="connsiteY0" fmla="*/ 397 h 10718"/>
              <a:gd name="connsiteX1" fmla="*/ 9999 w 10000"/>
              <a:gd name="connsiteY1" fmla="*/ 0 h 10718"/>
              <a:gd name="connsiteX2" fmla="*/ 10000 w 10000"/>
              <a:gd name="connsiteY2" fmla="*/ 10718 h 10718"/>
              <a:gd name="connsiteX3" fmla="*/ 0 w 10000"/>
              <a:gd name="connsiteY3" fmla="*/ 10718 h 10718"/>
              <a:gd name="connsiteX4" fmla="*/ 44 w 10000"/>
              <a:gd name="connsiteY4" fmla="*/ 397 h 10718"/>
              <a:gd name="connsiteX0" fmla="*/ 44 w 10015"/>
              <a:gd name="connsiteY0" fmla="*/ 36 h 10357"/>
              <a:gd name="connsiteX1" fmla="*/ 10015 w 10015"/>
              <a:gd name="connsiteY1" fmla="*/ 352 h 10357"/>
              <a:gd name="connsiteX2" fmla="*/ 10000 w 10015"/>
              <a:gd name="connsiteY2" fmla="*/ 10357 h 10357"/>
              <a:gd name="connsiteX3" fmla="*/ 0 w 10015"/>
              <a:gd name="connsiteY3" fmla="*/ 10357 h 10357"/>
              <a:gd name="connsiteX4" fmla="*/ 44 w 10015"/>
              <a:gd name="connsiteY4" fmla="*/ 36 h 10357"/>
              <a:gd name="connsiteX0" fmla="*/ 44 w 10062"/>
              <a:gd name="connsiteY0" fmla="*/ 44 h 10365"/>
              <a:gd name="connsiteX1" fmla="*/ 10062 w 10062"/>
              <a:gd name="connsiteY1" fmla="*/ 182 h 10365"/>
              <a:gd name="connsiteX2" fmla="*/ 10000 w 10062"/>
              <a:gd name="connsiteY2" fmla="*/ 10365 h 10365"/>
              <a:gd name="connsiteX3" fmla="*/ 0 w 10062"/>
              <a:gd name="connsiteY3" fmla="*/ 10365 h 10365"/>
              <a:gd name="connsiteX4" fmla="*/ 44 w 10062"/>
              <a:gd name="connsiteY4" fmla="*/ 44 h 10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2" h="10365">
                <a:moveTo>
                  <a:pt x="44" y="44"/>
                </a:moveTo>
                <a:cubicBezTo>
                  <a:pt x="3363" y="-154"/>
                  <a:pt x="6743" y="379"/>
                  <a:pt x="10062" y="182"/>
                </a:cubicBezTo>
                <a:cubicBezTo>
                  <a:pt x="10062" y="182"/>
                  <a:pt x="9790" y="5334"/>
                  <a:pt x="10000" y="10365"/>
                </a:cubicBezTo>
                <a:lnTo>
                  <a:pt x="0" y="10365"/>
                </a:lnTo>
                <a:cubicBezTo>
                  <a:pt x="324" y="6715"/>
                  <a:pt x="44" y="44"/>
                  <a:pt x="44" y="44"/>
                </a:cubicBezTo>
                <a:close/>
              </a:path>
            </a:pathLst>
          </a:custGeom>
          <a:solidFill>
            <a:srgbClr val="EEFE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Freeform 94"/>
          <p:cNvSpPr>
            <a:spLocks/>
          </p:cNvSpPr>
          <p:nvPr/>
        </p:nvSpPr>
        <p:spPr bwMode="auto">
          <a:xfrm>
            <a:off x="1686341" y="2046287"/>
            <a:ext cx="889000" cy="1989138"/>
          </a:xfrm>
          <a:custGeom>
            <a:avLst/>
            <a:gdLst>
              <a:gd name="T0" fmla="*/ 560 w 560"/>
              <a:gd name="T1" fmla="*/ 1253 h 1253"/>
              <a:gd name="T2" fmla="*/ 0 w 560"/>
              <a:gd name="T3" fmla="*/ 939 h 1253"/>
              <a:gd name="T4" fmla="*/ 0 w 560"/>
              <a:gd name="T5" fmla="*/ 0 h 1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60" h="1253">
                <a:moveTo>
                  <a:pt x="560" y="1253"/>
                </a:moveTo>
                <a:lnTo>
                  <a:pt x="0" y="939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Line 99"/>
          <p:cNvSpPr>
            <a:spLocks noChangeShapeType="1"/>
          </p:cNvSpPr>
          <p:nvPr/>
        </p:nvSpPr>
        <p:spPr bwMode="auto">
          <a:xfrm>
            <a:off x="948154" y="3509962"/>
            <a:ext cx="806450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Line 96"/>
          <p:cNvSpPr>
            <a:spLocks noChangeShapeType="1"/>
          </p:cNvSpPr>
          <p:nvPr/>
        </p:nvSpPr>
        <p:spPr bwMode="auto">
          <a:xfrm flipV="1">
            <a:off x="2575341" y="2046287"/>
            <a:ext cx="0" cy="1989138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" name="Freeform 126"/>
          <p:cNvSpPr>
            <a:spLocks/>
          </p:cNvSpPr>
          <p:nvPr/>
        </p:nvSpPr>
        <p:spPr bwMode="auto">
          <a:xfrm flipH="1">
            <a:off x="2578516" y="2046287"/>
            <a:ext cx="889000" cy="1989138"/>
          </a:xfrm>
          <a:custGeom>
            <a:avLst/>
            <a:gdLst>
              <a:gd name="T0" fmla="*/ 560 w 560"/>
              <a:gd name="T1" fmla="*/ 1253 h 1253"/>
              <a:gd name="T2" fmla="*/ 0 w 560"/>
              <a:gd name="T3" fmla="*/ 939 h 1253"/>
              <a:gd name="T4" fmla="*/ 0 w 560"/>
              <a:gd name="T5" fmla="*/ 0 h 1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60" h="1253">
                <a:moveTo>
                  <a:pt x="560" y="1253"/>
                </a:moveTo>
                <a:lnTo>
                  <a:pt x="0" y="939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Rectangle 42"/>
          <p:cNvSpPr>
            <a:spLocks noChangeArrowheads="1"/>
          </p:cNvSpPr>
          <p:nvPr/>
        </p:nvSpPr>
        <p:spPr bwMode="auto">
          <a:xfrm>
            <a:off x="76200" y="3048000"/>
            <a:ext cx="13700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tabLst>
                <a:tab pos="571500" algn="l"/>
              </a:tabLst>
            </a:pPr>
            <a:r>
              <a:rPr lang="en-US" sz="1400" dirty="0" smtClean="0">
                <a:solidFill>
                  <a:schemeClr val="tx2"/>
                </a:solidFill>
                <a:latin typeface="Helvetica Neue" charset="0"/>
              </a:rPr>
              <a:t>Immersion</a:t>
            </a:r>
          </a:p>
          <a:p>
            <a:pPr algn="ctr">
              <a:tabLst>
                <a:tab pos="571500" algn="l"/>
              </a:tabLst>
            </a:pPr>
            <a:r>
              <a:rPr lang="en-US" sz="1400" dirty="0" smtClean="0">
                <a:solidFill>
                  <a:schemeClr val="tx2"/>
                </a:solidFill>
                <a:latin typeface="Helvetica Neue" charset="0"/>
              </a:rPr>
              <a:t>fluid</a:t>
            </a:r>
            <a:endParaRPr lang="en-US" sz="1400" dirty="0">
              <a:solidFill>
                <a:srgbClr val="0000FF"/>
              </a:solidFill>
              <a:latin typeface="Helvetica Neu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033685" y="4800600"/>
                <a:ext cx="3304431" cy="1967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𝑁𝐴</m:t>
                      </m:r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latin typeface="Cambria Math"/>
                        </a:rPr>
                        <m:t>𝑛</m:t>
                      </m:r>
                      <m:r>
                        <a:rPr lang="en-US" sz="2400" b="0" i="1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/>
                        </a:rPr>
                        <m:t>sin</m:t>
                      </m:r>
                      <m:r>
                        <a:rPr lang="en-US" sz="2400" b="0" i="1" smtClean="0">
                          <a:latin typeface="Cambria Math"/>
                        </a:rPr>
                        <m:t>⁡(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US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b="0" i="1" dirty="0" smtClean="0">
                  <a:latin typeface="Cambria Math"/>
                </a:endParaRPr>
              </a:p>
              <a:p>
                <a:endParaRPr lang="en-US" sz="2400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𝑚𝑖𝑛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𝜆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𝑁𝐴</m:t>
                          </m:r>
                        </m:den>
                      </m:f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𝜆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/>
                              <a:ea typeface="Cambria Math"/>
                            </a:rPr>
                            <m:t>sin</m:t>
                          </m:r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⁡(</m:t>
                          </m:r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b="0" dirty="0" smtClean="0">
                  <a:ea typeface="Cambria Math"/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685" y="4800600"/>
                <a:ext cx="3304431" cy="196720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575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59" grpId="0" animBg="1"/>
      <p:bldP spid="77869" grpId="0" animBg="1"/>
      <p:bldP spid="77894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/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91" name="Rectangle 67"/>
          <p:cNvSpPr>
            <a:spLocks noChangeArrowheads="1"/>
          </p:cNvSpPr>
          <p:nvPr/>
        </p:nvSpPr>
        <p:spPr bwMode="auto">
          <a:xfrm>
            <a:off x="1199356" y="3917950"/>
            <a:ext cx="3122613" cy="625475"/>
          </a:xfrm>
          <a:prstGeom prst="rect">
            <a:avLst/>
          </a:prstGeom>
          <a:solidFill>
            <a:srgbClr val="E8F4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92" name="Rectangle 68"/>
          <p:cNvSpPr>
            <a:spLocks noChangeArrowheads="1"/>
          </p:cNvSpPr>
          <p:nvPr/>
        </p:nvSpPr>
        <p:spPr bwMode="auto">
          <a:xfrm>
            <a:off x="1199356" y="3789362"/>
            <a:ext cx="3122613" cy="142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93" name="Rectangle 69"/>
          <p:cNvSpPr>
            <a:spLocks noChangeArrowheads="1"/>
          </p:cNvSpPr>
          <p:nvPr/>
        </p:nvSpPr>
        <p:spPr bwMode="auto">
          <a:xfrm>
            <a:off x="2182019" y="4035425"/>
            <a:ext cx="846137" cy="423862"/>
          </a:xfrm>
          <a:prstGeom prst="rect">
            <a:avLst/>
          </a:prstGeom>
          <a:solidFill>
            <a:srgbClr val="E8F4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64" name="Rectangle 40"/>
          <p:cNvSpPr>
            <a:spLocks noChangeArrowheads="1"/>
          </p:cNvSpPr>
          <p:nvPr/>
        </p:nvSpPr>
        <p:spPr bwMode="auto">
          <a:xfrm>
            <a:off x="1199356" y="3789362"/>
            <a:ext cx="3122613" cy="142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3" name="Rectangle 9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957263"/>
          </a:xfrm>
        </p:spPr>
        <p:txBody>
          <a:bodyPr/>
          <a:lstStyle/>
          <a:p>
            <a:r>
              <a:rPr lang="en-US" dirty="0"/>
              <a:t>Numerical </a:t>
            </a:r>
            <a:r>
              <a:rPr lang="en-US" dirty="0" smtClean="0"/>
              <a:t>Aperture and Resolution</a:t>
            </a:r>
            <a:endParaRPr lang="en-US" dirty="0"/>
          </a:p>
        </p:txBody>
      </p:sp>
      <p:sp>
        <p:nvSpPr>
          <p:cNvPr id="77858" name="Freeform 34"/>
          <p:cNvSpPr>
            <a:spLocks/>
          </p:cNvSpPr>
          <p:nvPr/>
        </p:nvSpPr>
        <p:spPr bwMode="auto">
          <a:xfrm rot="-16200000">
            <a:off x="2329656" y="2433637"/>
            <a:ext cx="476250" cy="1892300"/>
          </a:xfrm>
          <a:custGeom>
            <a:avLst/>
            <a:gdLst>
              <a:gd name="T0" fmla="*/ 272 w 331"/>
              <a:gd name="T1" fmla="*/ 1088 h 1088"/>
              <a:gd name="T2" fmla="*/ 331 w 331"/>
              <a:gd name="T3" fmla="*/ 1088 h 1088"/>
              <a:gd name="T4" fmla="*/ 331 w 331"/>
              <a:gd name="T5" fmla="*/ 0 h 1088"/>
              <a:gd name="T6" fmla="*/ 272 w 331"/>
              <a:gd name="T7" fmla="*/ 0 h 1088"/>
              <a:gd name="T8" fmla="*/ 272 w 331"/>
              <a:gd name="T9" fmla="*/ 1088 h 10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60" name="Line 36"/>
          <p:cNvSpPr>
            <a:spLocks noChangeShapeType="1"/>
          </p:cNvSpPr>
          <p:nvPr/>
        </p:nvSpPr>
        <p:spPr bwMode="auto">
          <a:xfrm>
            <a:off x="1246981" y="2617787"/>
            <a:ext cx="39846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61" name="Line 37"/>
          <p:cNvSpPr>
            <a:spLocks noChangeShapeType="1"/>
          </p:cNvSpPr>
          <p:nvPr/>
        </p:nvSpPr>
        <p:spPr bwMode="auto">
          <a:xfrm>
            <a:off x="3499644" y="2617787"/>
            <a:ext cx="39052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62" name="Freeform 38"/>
          <p:cNvSpPr>
            <a:spLocks/>
          </p:cNvSpPr>
          <p:nvPr/>
        </p:nvSpPr>
        <p:spPr bwMode="auto">
          <a:xfrm rot="-5400000">
            <a:off x="1439862" y="2013744"/>
            <a:ext cx="1387475" cy="1773238"/>
          </a:xfrm>
          <a:custGeom>
            <a:avLst/>
            <a:gdLst>
              <a:gd name="T0" fmla="*/ 0 w 384"/>
              <a:gd name="T1" fmla="*/ 96 h 491"/>
              <a:gd name="T2" fmla="*/ 96 w 384"/>
              <a:gd name="T3" fmla="*/ 0 h 491"/>
              <a:gd name="T4" fmla="*/ 384 w 384"/>
              <a:gd name="T5" fmla="*/ 0 h 491"/>
              <a:gd name="T6" fmla="*/ 384 w 384"/>
              <a:gd name="T7" fmla="*/ 491 h 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4" h="491">
                <a:moveTo>
                  <a:pt x="0" y="96"/>
                </a:moveTo>
                <a:lnTo>
                  <a:pt x="96" y="0"/>
                </a:lnTo>
                <a:lnTo>
                  <a:pt x="384" y="0"/>
                </a:lnTo>
                <a:lnTo>
                  <a:pt x="384" y="491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63" name="Freeform 39"/>
          <p:cNvSpPr>
            <a:spLocks/>
          </p:cNvSpPr>
          <p:nvPr/>
        </p:nvSpPr>
        <p:spPr bwMode="auto">
          <a:xfrm rot="16200000" flipV="1">
            <a:off x="2305844" y="2012950"/>
            <a:ext cx="1387475" cy="1774825"/>
          </a:xfrm>
          <a:custGeom>
            <a:avLst/>
            <a:gdLst>
              <a:gd name="T0" fmla="*/ 0 w 384"/>
              <a:gd name="T1" fmla="*/ 96 h 491"/>
              <a:gd name="T2" fmla="*/ 96 w 384"/>
              <a:gd name="T3" fmla="*/ 0 h 491"/>
              <a:gd name="T4" fmla="*/ 384 w 384"/>
              <a:gd name="T5" fmla="*/ 0 h 491"/>
              <a:gd name="T6" fmla="*/ 384 w 384"/>
              <a:gd name="T7" fmla="*/ 491 h 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4" h="491">
                <a:moveTo>
                  <a:pt x="0" y="96"/>
                </a:moveTo>
                <a:lnTo>
                  <a:pt x="96" y="0"/>
                </a:lnTo>
                <a:lnTo>
                  <a:pt x="384" y="0"/>
                </a:lnTo>
                <a:lnTo>
                  <a:pt x="384" y="491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66" name="Rectangle 42"/>
          <p:cNvSpPr>
            <a:spLocks noChangeArrowheads="1"/>
          </p:cNvSpPr>
          <p:nvPr/>
        </p:nvSpPr>
        <p:spPr bwMode="auto">
          <a:xfrm>
            <a:off x="3605009" y="3163887"/>
            <a:ext cx="1370012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tabLst>
                <a:tab pos="571500" algn="l"/>
              </a:tabLst>
            </a:pPr>
            <a:r>
              <a:rPr lang="en-US" sz="1400" dirty="0">
                <a:solidFill>
                  <a:schemeClr val="tx2"/>
                </a:solidFill>
                <a:latin typeface="Helvetica Neue" charset="0"/>
              </a:rPr>
              <a:t>Cover</a:t>
            </a:r>
          </a:p>
          <a:p>
            <a:pPr algn="ctr">
              <a:tabLst>
                <a:tab pos="571500" algn="l"/>
              </a:tabLst>
            </a:pPr>
            <a:r>
              <a:rPr lang="en-US" sz="1400" dirty="0">
                <a:solidFill>
                  <a:schemeClr val="tx2"/>
                </a:solidFill>
                <a:latin typeface="Helvetica Neue" charset="0"/>
              </a:rPr>
              <a:t>glass</a:t>
            </a:r>
            <a:endParaRPr lang="en-US" sz="1400" dirty="0">
              <a:solidFill>
                <a:srgbClr val="0000FF"/>
              </a:solidFill>
              <a:latin typeface="Helvetica Neue" charset="0"/>
            </a:endParaRPr>
          </a:p>
        </p:txBody>
      </p:sp>
      <p:sp>
        <p:nvSpPr>
          <p:cNvPr id="77867" name="Rectangle 43"/>
          <p:cNvSpPr>
            <a:spLocks noChangeArrowheads="1"/>
          </p:cNvSpPr>
          <p:nvPr/>
        </p:nvSpPr>
        <p:spPr bwMode="auto">
          <a:xfrm>
            <a:off x="3018631" y="4048125"/>
            <a:ext cx="13700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tabLst>
                <a:tab pos="571500" algn="l"/>
              </a:tabLst>
            </a:pPr>
            <a:r>
              <a:rPr lang="en-US" sz="1400">
                <a:solidFill>
                  <a:schemeClr val="tx2"/>
                </a:solidFill>
                <a:latin typeface="Helvetica Neue" charset="0"/>
              </a:rPr>
              <a:t>Sample</a:t>
            </a:r>
            <a:endParaRPr lang="en-US" sz="1400">
              <a:solidFill>
                <a:srgbClr val="0000FF"/>
              </a:solidFill>
              <a:latin typeface="Helvetica Neue" charset="0"/>
            </a:endParaRPr>
          </a:p>
        </p:txBody>
      </p:sp>
      <p:sp>
        <p:nvSpPr>
          <p:cNvPr id="77868" name="Line 44"/>
          <p:cNvSpPr>
            <a:spLocks noChangeShapeType="1"/>
          </p:cNvSpPr>
          <p:nvPr/>
        </p:nvSpPr>
        <p:spPr bwMode="auto">
          <a:xfrm flipH="1">
            <a:off x="3975894" y="3652837"/>
            <a:ext cx="196850" cy="195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Freeform 97"/>
          <p:cNvSpPr>
            <a:spLocks/>
          </p:cNvSpPr>
          <p:nvPr/>
        </p:nvSpPr>
        <p:spPr bwMode="auto">
          <a:xfrm>
            <a:off x="1660942" y="3623302"/>
            <a:ext cx="1810169" cy="163056"/>
          </a:xfrm>
          <a:custGeom>
            <a:avLst/>
            <a:gdLst>
              <a:gd name="T0" fmla="*/ 5 w 1141"/>
              <a:gd name="T1" fmla="*/ 6 h 107"/>
              <a:gd name="T2" fmla="*/ 1141 w 1141"/>
              <a:gd name="T3" fmla="*/ 0 h 107"/>
              <a:gd name="T4" fmla="*/ 1141 w 1141"/>
              <a:gd name="T5" fmla="*/ 107 h 107"/>
              <a:gd name="T6" fmla="*/ 0 w 1141"/>
              <a:gd name="T7" fmla="*/ 107 h 107"/>
              <a:gd name="T8" fmla="*/ 5 w 1141"/>
              <a:gd name="T9" fmla="*/ 6 h 107"/>
              <a:gd name="connsiteX0" fmla="*/ 44 w 10000"/>
              <a:gd name="connsiteY0" fmla="*/ 34 h 9473"/>
              <a:gd name="connsiteX1" fmla="*/ 9921 w 10000"/>
              <a:gd name="connsiteY1" fmla="*/ 333 h 9473"/>
              <a:gd name="connsiteX2" fmla="*/ 10000 w 10000"/>
              <a:gd name="connsiteY2" fmla="*/ 9473 h 9473"/>
              <a:gd name="connsiteX3" fmla="*/ 0 w 10000"/>
              <a:gd name="connsiteY3" fmla="*/ 9473 h 9473"/>
              <a:gd name="connsiteX4" fmla="*/ 44 w 10000"/>
              <a:gd name="connsiteY4" fmla="*/ 34 h 9473"/>
              <a:gd name="connsiteX0" fmla="*/ 44 w 10000"/>
              <a:gd name="connsiteY0" fmla="*/ 219 h 10183"/>
              <a:gd name="connsiteX1" fmla="*/ 9983 w 10000"/>
              <a:gd name="connsiteY1" fmla="*/ 0 h 10183"/>
              <a:gd name="connsiteX2" fmla="*/ 10000 w 10000"/>
              <a:gd name="connsiteY2" fmla="*/ 10183 h 10183"/>
              <a:gd name="connsiteX3" fmla="*/ 0 w 10000"/>
              <a:gd name="connsiteY3" fmla="*/ 10183 h 10183"/>
              <a:gd name="connsiteX4" fmla="*/ 44 w 10000"/>
              <a:gd name="connsiteY4" fmla="*/ 219 h 10183"/>
              <a:gd name="connsiteX0" fmla="*/ 44 w 10000"/>
              <a:gd name="connsiteY0" fmla="*/ 44 h 10365"/>
              <a:gd name="connsiteX1" fmla="*/ 9983 w 10000"/>
              <a:gd name="connsiteY1" fmla="*/ 182 h 10365"/>
              <a:gd name="connsiteX2" fmla="*/ 10000 w 10000"/>
              <a:gd name="connsiteY2" fmla="*/ 10365 h 10365"/>
              <a:gd name="connsiteX3" fmla="*/ 0 w 10000"/>
              <a:gd name="connsiteY3" fmla="*/ 10365 h 10365"/>
              <a:gd name="connsiteX4" fmla="*/ 44 w 10000"/>
              <a:gd name="connsiteY4" fmla="*/ 44 h 10365"/>
              <a:gd name="connsiteX0" fmla="*/ 44 w 10000"/>
              <a:gd name="connsiteY0" fmla="*/ 397 h 10718"/>
              <a:gd name="connsiteX1" fmla="*/ 9999 w 10000"/>
              <a:gd name="connsiteY1" fmla="*/ 0 h 10718"/>
              <a:gd name="connsiteX2" fmla="*/ 10000 w 10000"/>
              <a:gd name="connsiteY2" fmla="*/ 10718 h 10718"/>
              <a:gd name="connsiteX3" fmla="*/ 0 w 10000"/>
              <a:gd name="connsiteY3" fmla="*/ 10718 h 10718"/>
              <a:gd name="connsiteX4" fmla="*/ 44 w 10000"/>
              <a:gd name="connsiteY4" fmla="*/ 397 h 10718"/>
              <a:gd name="connsiteX0" fmla="*/ 44 w 10015"/>
              <a:gd name="connsiteY0" fmla="*/ 36 h 10357"/>
              <a:gd name="connsiteX1" fmla="*/ 10015 w 10015"/>
              <a:gd name="connsiteY1" fmla="*/ 352 h 10357"/>
              <a:gd name="connsiteX2" fmla="*/ 10000 w 10015"/>
              <a:gd name="connsiteY2" fmla="*/ 10357 h 10357"/>
              <a:gd name="connsiteX3" fmla="*/ 0 w 10015"/>
              <a:gd name="connsiteY3" fmla="*/ 10357 h 10357"/>
              <a:gd name="connsiteX4" fmla="*/ 44 w 10015"/>
              <a:gd name="connsiteY4" fmla="*/ 36 h 10357"/>
              <a:gd name="connsiteX0" fmla="*/ 44 w 10062"/>
              <a:gd name="connsiteY0" fmla="*/ 44 h 10365"/>
              <a:gd name="connsiteX1" fmla="*/ 10062 w 10062"/>
              <a:gd name="connsiteY1" fmla="*/ 182 h 10365"/>
              <a:gd name="connsiteX2" fmla="*/ 10000 w 10062"/>
              <a:gd name="connsiteY2" fmla="*/ 10365 h 10365"/>
              <a:gd name="connsiteX3" fmla="*/ 0 w 10062"/>
              <a:gd name="connsiteY3" fmla="*/ 10365 h 10365"/>
              <a:gd name="connsiteX4" fmla="*/ 44 w 10062"/>
              <a:gd name="connsiteY4" fmla="*/ 44 h 10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2" h="10365">
                <a:moveTo>
                  <a:pt x="44" y="44"/>
                </a:moveTo>
                <a:cubicBezTo>
                  <a:pt x="3363" y="-154"/>
                  <a:pt x="6743" y="379"/>
                  <a:pt x="10062" y="182"/>
                </a:cubicBezTo>
                <a:cubicBezTo>
                  <a:pt x="10062" y="182"/>
                  <a:pt x="9790" y="5334"/>
                  <a:pt x="10000" y="10365"/>
                </a:cubicBezTo>
                <a:lnTo>
                  <a:pt x="0" y="10365"/>
                </a:lnTo>
                <a:cubicBezTo>
                  <a:pt x="324" y="6715"/>
                  <a:pt x="44" y="44"/>
                  <a:pt x="44" y="44"/>
                </a:cubicBezTo>
                <a:close/>
              </a:path>
            </a:pathLst>
          </a:custGeom>
          <a:solidFill>
            <a:srgbClr val="EEFE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Freeform 94"/>
          <p:cNvSpPr>
            <a:spLocks/>
          </p:cNvSpPr>
          <p:nvPr/>
        </p:nvSpPr>
        <p:spPr bwMode="auto">
          <a:xfrm>
            <a:off x="1686341" y="2046287"/>
            <a:ext cx="889000" cy="1989138"/>
          </a:xfrm>
          <a:custGeom>
            <a:avLst/>
            <a:gdLst>
              <a:gd name="T0" fmla="*/ 560 w 560"/>
              <a:gd name="T1" fmla="*/ 1253 h 1253"/>
              <a:gd name="T2" fmla="*/ 0 w 560"/>
              <a:gd name="T3" fmla="*/ 939 h 1253"/>
              <a:gd name="T4" fmla="*/ 0 w 560"/>
              <a:gd name="T5" fmla="*/ 0 h 1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60" h="1253">
                <a:moveTo>
                  <a:pt x="560" y="1253"/>
                </a:moveTo>
                <a:lnTo>
                  <a:pt x="0" y="939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Line 99"/>
          <p:cNvSpPr>
            <a:spLocks noChangeShapeType="1"/>
          </p:cNvSpPr>
          <p:nvPr/>
        </p:nvSpPr>
        <p:spPr bwMode="auto">
          <a:xfrm>
            <a:off x="948154" y="3509962"/>
            <a:ext cx="806450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Line 96"/>
          <p:cNvSpPr>
            <a:spLocks noChangeShapeType="1"/>
          </p:cNvSpPr>
          <p:nvPr/>
        </p:nvSpPr>
        <p:spPr bwMode="auto">
          <a:xfrm flipV="1">
            <a:off x="2575341" y="2046287"/>
            <a:ext cx="0" cy="1989138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" name="Freeform 126"/>
          <p:cNvSpPr>
            <a:spLocks/>
          </p:cNvSpPr>
          <p:nvPr/>
        </p:nvSpPr>
        <p:spPr bwMode="auto">
          <a:xfrm flipH="1">
            <a:off x="2578516" y="2046287"/>
            <a:ext cx="889000" cy="1989138"/>
          </a:xfrm>
          <a:custGeom>
            <a:avLst/>
            <a:gdLst>
              <a:gd name="T0" fmla="*/ 560 w 560"/>
              <a:gd name="T1" fmla="*/ 1253 h 1253"/>
              <a:gd name="T2" fmla="*/ 0 w 560"/>
              <a:gd name="T3" fmla="*/ 939 h 1253"/>
              <a:gd name="T4" fmla="*/ 0 w 560"/>
              <a:gd name="T5" fmla="*/ 0 h 1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60" h="1253">
                <a:moveTo>
                  <a:pt x="560" y="1253"/>
                </a:moveTo>
                <a:lnTo>
                  <a:pt x="0" y="939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Rectangle 42"/>
          <p:cNvSpPr>
            <a:spLocks noChangeArrowheads="1"/>
          </p:cNvSpPr>
          <p:nvPr/>
        </p:nvSpPr>
        <p:spPr bwMode="auto">
          <a:xfrm>
            <a:off x="76200" y="3048000"/>
            <a:ext cx="13700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tabLst>
                <a:tab pos="571500" algn="l"/>
              </a:tabLst>
            </a:pPr>
            <a:r>
              <a:rPr lang="en-US" sz="1400" dirty="0" smtClean="0">
                <a:solidFill>
                  <a:schemeClr val="tx2"/>
                </a:solidFill>
                <a:latin typeface="Helvetica Neue" charset="0"/>
              </a:rPr>
              <a:t>Immersion</a:t>
            </a:r>
          </a:p>
          <a:p>
            <a:pPr algn="ctr">
              <a:tabLst>
                <a:tab pos="571500" algn="l"/>
              </a:tabLst>
            </a:pPr>
            <a:r>
              <a:rPr lang="en-US" sz="1400" dirty="0" smtClean="0">
                <a:solidFill>
                  <a:schemeClr val="tx2"/>
                </a:solidFill>
                <a:latin typeface="Helvetica Neue" charset="0"/>
              </a:rPr>
              <a:t>fluid</a:t>
            </a:r>
            <a:endParaRPr lang="en-US" sz="1400" dirty="0">
              <a:solidFill>
                <a:srgbClr val="0000FF"/>
              </a:solidFill>
              <a:latin typeface="Helvetica Neu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033685" y="4800600"/>
                <a:ext cx="3304431" cy="1967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𝑁𝐴</m:t>
                      </m:r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latin typeface="Cambria Math"/>
                        </a:rPr>
                        <m:t>𝑛</m:t>
                      </m:r>
                      <m:r>
                        <a:rPr lang="en-US" sz="2400" b="0" i="1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/>
                        </a:rPr>
                        <m:t>sin</m:t>
                      </m:r>
                      <m:r>
                        <a:rPr lang="en-US" sz="2400" b="0" i="1" smtClean="0">
                          <a:latin typeface="Cambria Math"/>
                        </a:rPr>
                        <m:t>⁡(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US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b="0" i="1" dirty="0" smtClean="0">
                  <a:latin typeface="Cambria Math"/>
                </a:endParaRPr>
              </a:p>
              <a:p>
                <a:endParaRPr lang="en-US" sz="2400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𝑚𝑖𝑛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𝜆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𝑁𝐴</m:t>
                          </m:r>
                        </m:den>
                      </m:f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𝜆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/>
                              <a:ea typeface="Cambria Math"/>
                            </a:rPr>
                            <m:t>sin</m:t>
                          </m:r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⁡(</m:t>
                          </m:r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b="0" dirty="0" smtClean="0">
                  <a:ea typeface="Cambria Math"/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685" y="4800600"/>
                <a:ext cx="3304431" cy="196720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5257800" y="2046287"/>
            <a:ext cx="3352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Sample, </a:t>
            </a:r>
            <a:r>
              <a:rPr lang="en-US" sz="2400" dirty="0" err="1" smtClean="0"/>
              <a:t>coverglass</a:t>
            </a:r>
            <a:r>
              <a:rPr lang="en-US" sz="2400" dirty="0" smtClean="0"/>
              <a:t>, immersion fluid, and top lens of objective all have same refractive index.</a:t>
            </a:r>
          </a:p>
          <a:p>
            <a:endParaRPr lang="en-US" sz="2400" dirty="0"/>
          </a:p>
          <a:p>
            <a:r>
              <a:rPr lang="en-US" sz="2400" dirty="0" smtClean="0"/>
              <a:t>What happens if we change that refractive index?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57800" y="5486400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Resolution improves with RI! Why?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3097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2" name="Rectangle 22"/>
          <p:cNvSpPr>
            <a:spLocks noChangeArrowheads="1"/>
          </p:cNvSpPr>
          <p:nvPr/>
        </p:nvSpPr>
        <p:spPr bwMode="auto">
          <a:xfrm>
            <a:off x="3149600" y="2133600"/>
            <a:ext cx="2776538" cy="2438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863" name="Rectangle 23"/>
          <p:cNvSpPr>
            <a:spLocks noGrp="1" noChangeArrowheads="1"/>
          </p:cNvSpPr>
          <p:nvPr>
            <p:ph type="title"/>
          </p:nvPr>
        </p:nvSpPr>
        <p:spPr>
          <a:xfrm>
            <a:off x="685800" y="422275"/>
            <a:ext cx="7772400" cy="677863"/>
          </a:xfrm>
        </p:spPr>
        <p:txBody>
          <a:bodyPr/>
          <a:lstStyle/>
          <a:p>
            <a:r>
              <a:rPr lang="en-US"/>
              <a:t>Light travels more slowly in matter</a:t>
            </a:r>
          </a:p>
        </p:txBody>
      </p:sp>
      <p:pic>
        <p:nvPicPr>
          <p:cNvPr id="35914" name="Picture 7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7738" y="3054350"/>
            <a:ext cx="2249487" cy="1210733"/>
          </a:xfrm>
          <a:prstGeom prst="rect">
            <a:avLst/>
          </a:prstGeom>
          <a:noFill/>
        </p:spPr>
      </p:pic>
      <p:pic>
        <p:nvPicPr>
          <p:cNvPr id="35917" name="Picture 7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8988" y="3054350"/>
            <a:ext cx="2249487" cy="1210733"/>
          </a:xfrm>
          <a:prstGeom prst="rect">
            <a:avLst/>
          </a:prstGeom>
          <a:noFill/>
        </p:spPr>
      </p:pic>
      <p:pic>
        <p:nvPicPr>
          <p:cNvPr id="35918" name="Picture 7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70225" y="3059113"/>
            <a:ext cx="2925763" cy="1205441"/>
          </a:xfrm>
          <a:prstGeom prst="rect">
            <a:avLst/>
          </a:prstGeom>
          <a:noFill/>
        </p:spPr>
      </p:pic>
      <p:sp>
        <p:nvSpPr>
          <p:cNvPr id="35919" name="Rectangle 79"/>
          <p:cNvSpPr>
            <a:spLocks noChangeArrowheads="1"/>
          </p:cNvSpPr>
          <p:nvPr/>
        </p:nvSpPr>
        <p:spPr bwMode="auto">
          <a:xfrm>
            <a:off x="1506538" y="2309813"/>
            <a:ext cx="741362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>
                <a:latin typeface="Chalkboard" charset="0"/>
              </a:rPr>
              <a:t>n</a:t>
            </a:r>
            <a:r>
              <a:rPr lang="en-US" sz="2000">
                <a:latin typeface="Chalkboard" charset="0"/>
              </a:rPr>
              <a:t> = 1</a:t>
            </a:r>
          </a:p>
        </p:txBody>
      </p:sp>
      <p:sp>
        <p:nvSpPr>
          <p:cNvPr id="35920" name="Rectangle 80"/>
          <p:cNvSpPr>
            <a:spLocks noChangeArrowheads="1"/>
          </p:cNvSpPr>
          <p:nvPr/>
        </p:nvSpPr>
        <p:spPr bwMode="auto">
          <a:xfrm>
            <a:off x="4130675" y="2309813"/>
            <a:ext cx="73025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 dirty="0">
                <a:latin typeface="Chalkboard" charset="0"/>
              </a:rPr>
              <a:t>n</a:t>
            </a:r>
            <a:r>
              <a:rPr lang="en-US" sz="2000" dirty="0">
                <a:latin typeface="Chalkboard" charset="0"/>
              </a:rPr>
              <a:t> &gt; 1</a:t>
            </a:r>
          </a:p>
        </p:txBody>
      </p:sp>
      <p:sp>
        <p:nvSpPr>
          <p:cNvPr id="35921" name="Rectangle 81"/>
          <p:cNvSpPr>
            <a:spLocks noChangeArrowheads="1"/>
          </p:cNvSpPr>
          <p:nvPr/>
        </p:nvSpPr>
        <p:spPr bwMode="auto">
          <a:xfrm>
            <a:off x="6561138" y="2309813"/>
            <a:ext cx="741362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>
                <a:latin typeface="Chalkboard" charset="0"/>
              </a:rPr>
              <a:t>n</a:t>
            </a:r>
            <a:r>
              <a:rPr lang="en-US" sz="2000">
                <a:latin typeface="Chalkboard" charset="0"/>
              </a:rPr>
              <a:t> = 1</a:t>
            </a:r>
          </a:p>
        </p:txBody>
      </p:sp>
      <p:sp>
        <p:nvSpPr>
          <p:cNvPr id="35922" name="Line 82"/>
          <p:cNvSpPr>
            <a:spLocks noChangeShapeType="1"/>
          </p:cNvSpPr>
          <p:nvPr/>
        </p:nvSpPr>
        <p:spPr bwMode="auto">
          <a:xfrm>
            <a:off x="8212138" y="3659716"/>
            <a:ext cx="627062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752601" y="1034534"/>
            <a:ext cx="5653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And the wavelength shortens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752600" y="5334000"/>
            <a:ext cx="5673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Recall Abbe’s experiment: </a:t>
            </a:r>
            <a:br>
              <a:rPr lang="en-US" sz="2400" dirty="0" smtClean="0"/>
            </a:br>
            <a:r>
              <a:rPr lang="en-US" altLang="en-US" sz="2400" i="1" dirty="0" err="1" smtClean="0">
                <a:latin typeface="Helvetica" pitchFamily="34" charset="0"/>
              </a:rPr>
              <a:t>d</a:t>
            </a:r>
            <a:r>
              <a:rPr lang="en-US" altLang="en-US" sz="1600" dirty="0" err="1" smtClean="0">
                <a:latin typeface="Helvetica" pitchFamily="34" charset="0"/>
              </a:rPr>
              <a:t>min</a:t>
            </a:r>
            <a:r>
              <a:rPr lang="en-US" altLang="en-US" sz="2400" dirty="0" smtClean="0">
                <a:latin typeface="Helvetica" pitchFamily="34" charset="0"/>
              </a:rPr>
              <a:t> </a:t>
            </a:r>
            <a:r>
              <a:rPr lang="en-US" altLang="en-US" sz="2400" dirty="0">
                <a:latin typeface="Helvetica" pitchFamily="34" charset="0"/>
              </a:rPr>
              <a:t>= </a:t>
            </a:r>
            <a:r>
              <a:rPr lang="en-US" altLang="en-US" sz="2400" i="1" dirty="0" err="1">
                <a:solidFill>
                  <a:srgbClr val="FF0000"/>
                </a:solidFill>
                <a:latin typeface="Symbol" pitchFamily="18" charset="2"/>
              </a:rPr>
              <a:t>l</a:t>
            </a:r>
            <a:r>
              <a:rPr lang="en-US" altLang="en-US" sz="1600" dirty="0" err="1">
                <a:solidFill>
                  <a:srgbClr val="FF0000"/>
                </a:solidFill>
                <a:latin typeface="Helvetica" pitchFamily="34" charset="0"/>
              </a:rPr>
              <a:t>sample</a:t>
            </a:r>
            <a:r>
              <a:rPr lang="en-US" altLang="en-US" sz="2400" dirty="0">
                <a:latin typeface="Symbol" pitchFamily="18" charset="2"/>
              </a:rPr>
              <a:t>/</a:t>
            </a:r>
            <a:r>
              <a:rPr lang="en-US" altLang="en-US" sz="2400" dirty="0">
                <a:latin typeface="Helvetica" pitchFamily="34" charset="0"/>
              </a:rPr>
              <a:t>sin(</a:t>
            </a:r>
            <a:r>
              <a:rPr lang="en-US" altLang="en-US" sz="2400" i="1" dirty="0">
                <a:latin typeface="Symbol" pitchFamily="18" charset="2"/>
              </a:rPr>
              <a:t>a</a:t>
            </a:r>
            <a:r>
              <a:rPr lang="en-US" altLang="en-US" sz="2400" dirty="0">
                <a:latin typeface="Helvetica" pitchFamily="34" charset="0"/>
              </a:rPr>
              <a:t>) = </a:t>
            </a:r>
            <a:r>
              <a:rPr lang="en-US" altLang="en-US" sz="2400" i="1" dirty="0">
                <a:solidFill>
                  <a:srgbClr val="FF0000"/>
                </a:solidFill>
                <a:latin typeface="Symbol" pitchFamily="18" charset="2"/>
              </a:rPr>
              <a:t>l</a:t>
            </a:r>
            <a:r>
              <a:rPr lang="en-US" altLang="en-US" sz="2400" dirty="0">
                <a:solidFill>
                  <a:srgbClr val="FF0000"/>
                </a:solidFill>
                <a:latin typeface="Symbol" pitchFamily="18" charset="2"/>
              </a:rPr>
              <a:t>/</a:t>
            </a:r>
            <a:r>
              <a:rPr lang="en-US" altLang="en-US" sz="2400" i="1" dirty="0">
                <a:solidFill>
                  <a:srgbClr val="FF0000"/>
                </a:solidFill>
                <a:latin typeface="Helvetica" pitchFamily="34" charset="0"/>
              </a:rPr>
              <a:t>n</a:t>
            </a:r>
            <a:r>
              <a:rPr lang="en-US" altLang="en-US" sz="2400" dirty="0">
                <a:latin typeface="Symbol" pitchFamily="18" charset="2"/>
              </a:rPr>
              <a:t> </a:t>
            </a:r>
            <a:r>
              <a:rPr lang="en-US" altLang="en-US" sz="2400" dirty="0">
                <a:latin typeface="Helvetica" pitchFamily="34" charset="0"/>
              </a:rPr>
              <a:t>sin(</a:t>
            </a:r>
            <a:r>
              <a:rPr lang="en-US" altLang="en-US" sz="2400" i="1" dirty="0">
                <a:latin typeface="Symbol" pitchFamily="18" charset="2"/>
              </a:rPr>
              <a:t>a</a:t>
            </a:r>
            <a:r>
              <a:rPr lang="en-US" altLang="en-US" sz="2400" dirty="0">
                <a:latin typeface="Helvetica" pitchFamily="34" charset="0"/>
              </a:rPr>
              <a:t>) = </a:t>
            </a:r>
            <a:r>
              <a:rPr lang="en-US" altLang="en-US" sz="2400" dirty="0" smtClean="0">
                <a:latin typeface="Helvetica" pitchFamily="34" charset="0"/>
              </a:rPr>
              <a:t> </a:t>
            </a:r>
            <a:r>
              <a:rPr lang="en-US" altLang="en-US" sz="2400" i="1" dirty="0">
                <a:latin typeface="Symbol" pitchFamily="18" charset="2"/>
              </a:rPr>
              <a:t>l</a:t>
            </a:r>
            <a:r>
              <a:rPr lang="en-US" altLang="en-US" sz="2400" dirty="0">
                <a:latin typeface="Symbol" pitchFamily="18" charset="2"/>
              </a:rPr>
              <a:t>/</a:t>
            </a:r>
            <a:r>
              <a:rPr lang="en-US" altLang="en-US" sz="2400" i="1" dirty="0">
                <a:latin typeface="Helvetica" pitchFamily="34" charset="0"/>
              </a:rPr>
              <a:t>NA</a:t>
            </a:r>
            <a:endParaRPr lang="en-US" altLang="en-US" sz="2400" dirty="0">
              <a:latin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0740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RI to change resolution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6142"/>
          <a:stretch/>
        </p:blipFill>
        <p:spPr bwMode="auto">
          <a:xfrm>
            <a:off x="5486400" y="1752600"/>
            <a:ext cx="2257425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76800" y="5105400"/>
            <a:ext cx="39737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Diamond solid immersion lens</a:t>
            </a:r>
          </a:p>
          <a:p>
            <a:r>
              <a:rPr lang="en-US" dirty="0" smtClean="0"/>
              <a:t>Appl. Phys. </a:t>
            </a:r>
            <a:r>
              <a:rPr lang="en-US" dirty="0" err="1" smtClean="0"/>
              <a:t>Lett</a:t>
            </a:r>
            <a:r>
              <a:rPr lang="en-US" dirty="0" smtClean="0"/>
              <a:t>. 97, 241902 (2010)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r="18333"/>
          <a:stretch/>
        </p:blipFill>
        <p:spPr bwMode="auto">
          <a:xfrm>
            <a:off x="914400" y="1600200"/>
            <a:ext cx="289563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3400" y="4876800"/>
            <a:ext cx="381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Olympus 1.65 NA TIRF lens: </a:t>
            </a:r>
            <a:r>
              <a:rPr lang="en-US" sz="2000" dirty="0" smtClean="0"/>
              <a:t>Uses sapphire coverslips (n=1.76), </a:t>
            </a:r>
            <a:r>
              <a:rPr lang="en-US" sz="2000" dirty="0" err="1" smtClean="0"/>
              <a:t>diiodomethane</a:t>
            </a:r>
            <a:r>
              <a:rPr lang="en-US" sz="2000" dirty="0" smtClean="0"/>
              <a:t> (n=1.74)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6275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use NA 1.65 lenses?</a:t>
            </a:r>
            <a:endParaRPr lang="en-US" dirty="0"/>
          </a:p>
        </p:txBody>
      </p:sp>
      <p:sp>
        <p:nvSpPr>
          <p:cNvPr id="4" name="Rectangle 67"/>
          <p:cNvSpPr>
            <a:spLocks noChangeArrowheads="1"/>
          </p:cNvSpPr>
          <p:nvPr/>
        </p:nvSpPr>
        <p:spPr bwMode="auto">
          <a:xfrm>
            <a:off x="591592" y="3418018"/>
            <a:ext cx="3122613" cy="625475"/>
          </a:xfrm>
          <a:prstGeom prst="rect">
            <a:avLst/>
          </a:prstGeom>
          <a:solidFill>
            <a:srgbClr val="E8F4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68"/>
          <p:cNvSpPr>
            <a:spLocks noChangeArrowheads="1"/>
          </p:cNvSpPr>
          <p:nvPr/>
        </p:nvSpPr>
        <p:spPr bwMode="auto">
          <a:xfrm>
            <a:off x="591592" y="3289430"/>
            <a:ext cx="3122613" cy="142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ectangle 40"/>
          <p:cNvSpPr>
            <a:spLocks noChangeArrowheads="1"/>
          </p:cNvSpPr>
          <p:nvPr/>
        </p:nvSpPr>
        <p:spPr bwMode="auto">
          <a:xfrm>
            <a:off x="591592" y="3289430"/>
            <a:ext cx="3122613" cy="142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Freeform 34"/>
          <p:cNvSpPr>
            <a:spLocks/>
          </p:cNvSpPr>
          <p:nvPr/>
        </p:nvSpPr>
        <p:spPr bwMode="auto">
          <a:xfrm rot="-16200000">
            <a:off x="1721892" y="1933705"/>
            <a:ext cx="476250" cy="1892300"/>
          </a:xfrm>
          <a:custGeom>
            <a:avLst/>
            <a:gdLst>
              <a:gd name="T0" fmla="*/ 272 w 331"/>
              <a:gd name="T1" fmla="*/ 1088 h 1088"/>
              <a:gd name="T2" fmla="*/ 331 w 331"/>
              <a:gd name="T3" fmla="*/ 1088 h 1088"/>
              <a:gd name="T4" fmla="*/ 331 w 331"/>
              <a:gd name="T5" fmla="*/ 0 h 1088"/>
              <a:gd name="T6" fmla="*/ 272 w 331"/>
              <a:gd name="T7" fmla="*/ 0 h 1088"/>
              <a:gd name="T8" fmla="*/ 272 w 331"/>
              <a:gd name="T9" fmla="*/ 1088 h 10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36"/>
          <p:cNvSpPr>
            <a:spLocks noChangeShapeType="1"/>
          </p:cNvSpPr>
          <p:nvPr/>
        </p:nvSpPr>
        <p:spPr bwMode="auto">
          <a:xfrm>
            <a:off x="639217" y="2117855"/>
            <a:ext cx="39846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37"/>
          <p:cNvSpPr>
            <a:spLocks noChangeShapeType="1"/>
          </p:cNvSpPr>
          <p:nvPr/>
        </p:nvSpPr>
        <p:spPr bwMode="auto">
          <a:xfrm>
            <a:off x="2891880" y="2117855"/>
            <a:ext cx="39052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Freeform 38"/>
          <p:cNvSpPr>
            <a:spLocks/>
          </p:cNvSpPr>
          <p:nvPr/>
        </p:nvSpPr>
        <p:spPr bwMode="auto">
          <a:xfrm rot="-5400000">
            <a:off x="832098" y="1513812"/>
            <a:ext cx="1387475" cy="1773238"/>
          </a:xfrm>
          <a:custGeom>
            <a:avLst/>
            <a:gdLst>
              <a:gd name="T0" fmla="*/ 0 w 384"/>
              <a:gd name="T1" fmla="*/ 96 h 491"/>
              <a:gd name="T2" fmla="*/ 96 w 384"/>
              <a:gd name="T3" fmla="*/ 0 h 491"/>
              <a:gd name="T4" fmla="*/ 384 w 384"/>
              <a:gd name="T5" fmla="*/ 0 h 491"/>
              <a:gd name="T6" fmla="*/ 384 w 384"/>
              <a:gd name="T7" fmla="*/ 491 h 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4" h="491">
                <a:moveTo>
                  <a:pt x="0" y="96"/>
                </a:moveTo>
                <a:lnTo>
                  <a:pt x="96" y="0"/>
                </a:lnTo>
                <a:lnTo>
                  <a:pt x="384" y="0"/>
                </a:lnTo>
                <a:lnTo>
                  <a:pt x="384" y="491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Freeform 39"/>
          <p:cNvSpPr>
            <a:spLocks/>
          </p:cNvSpPr>
          <p:nvPr/>
        </p:nvSpPr>
        <p:spPr bwMode="auto">
          <a:xfrm rot="16200000" flipV="1">
            <a:off x="1698080" y="1513018"/>
            <a:ext cx="1387475" cy="1774825"/>
          </a:xfrm>
          <a:custGeom>
            <a:avLst/>
            <a:gdLst>
              <a:gd name="T0" fmla="*/ 0 w 384"/>
              <a:gd name="T1" fmla="*/ 96 h 491"/>
              <a:gd name="T2" fmla="*/ 96 w 384"/>
              <a:gd name="T3" fmla="*/ 0 h 491"/>
              <a:gd name="T4" fmla="*/ 384 w 384"/>
              <a:gd name="T5" fmla="*/ 0 h 491"/>
              <a:gd name="T6" fmla="*/ 384 w 384"/>
              <a:gd name="T7" fmla="*/ 491 h 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4" h="491">
                <a:moveTo>
                  <a:pt x="0" y="96"/>
                </a:moveTo>
                <a:lnTo>
                  <a:pt x="96" y="0"/>
                </a:lnTo>
                <a:lnTo>
                  <a:pt x="384" y="0"/>
                </a:lnTo>
                <a:lnTo>
                  <a:pt x="384" y="491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Rectangle 43"/>
          <p:cNvSpPr>
            <a:spLocks noChangeArrowheads="1"/>
          </p:cNvSpPr>
          <p:nvPr/>
        </p:nvSpPr>
        <p:spPr bwMode="auto">
          <a:xfrm>
            <a:off x="2410867" y="3548193"/>
            <a:ext cx="137001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tabLst>
                <a:tab pos="571500" algn="l"/>
              </a:tabLst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Water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Line 44"/>
          <p:cNvSpPr>
            <a:spLocks noChangeShapeType="1"/>
          </p:cNvSpPr>
          <p:nvPr/>
        </p:nvSpPr>
        <p:spPr bwMode="auto">
          <a:xfrm flipH="1">
            <a:off x="3368130" y="3152905"/>
            <a:ext cx="196850" cy="195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Freeform 97"/>
          <p:cNvSpPr>
            <a:spLocks/>
          </p:cNvSpPr>
          <p:nvPr/>
        </p:nvSpPr>
        <p:spPr bwMode="auto">
          <a:xfrm>
            <a:off x="1053178" y="3123370"/>
            <a:ext cx="1810169" cy="163056"/>
          </a:xfrm>
          <a:custGeom>
            <a:avLst/>
            <a:gdLst>
              <a:gd name="T0" fmla="*/ 5 w 1141"/>
              <a:gd name="T1" fmla="*/ 6 h 107"/>
              <a:gd name="T2" fmla="*/ 1141 w 1141"/>
              <a:gd name="T3" fmla="*/ 0 h 107"/>
              <a:gd name="T4" fmla="*/ 1141 w 1141"/>
              <a:gd name="T5" fmla="*/ 107 h 107"/>
              <a:gd name="T6" fmla="*/ 0 w 1141"/>
              <a:gd name="T7" fmla="*/ 107 h 107"/>
              <a:gd name="T8" fmla="*/ 5 w 1141"/>
              <a:gd name="T9" fmla="*/ 6 h 107"/>
              <a:gd name="connsiteX0" fmla="*/ 44 w 10000"/>
              <a:gd name="connsiteY0" fmla="*/ 34 h 9473"/>
              <a:gd name="connsiteX1" fmla="*/ 9921 w 10000"/>
              <a:gd name="connsiteY1" fmla="*/ 333 h 9473"/>
              <a:gd name="connsiteX2" fmla="*/ 10000 w 10000"/>
              <a:gd name="connsiteY2" fmla="*/ 9473 h 9473"/>
              <a:gd name="connsiteX3" fmla="*/ 0 w 10000"/>
              <a:gd name="connsiteY3" fmla="*/ 9473 h 9473"/>
              <a:gd name="connsiteX4" fmla="*/ 44 w 10000"/>
              <a:gd name="connsiteY4" fmla="*/ 34 h 9473"/>
              <a:gd name="connsiteX0" fmla="*/ 44 w 10000"/>
              <a:gd name="connsiteY0" fmla="*/ 219 h 10183"/>
              <a:gd name="connsiteX1" fmla="*/ 9983 w 10000"/>
              <a:gd name="connsiteY1" fmla="*/ 0 h 10183"/>
              <a:gd name="connsiteX2" fmla="*/ 10000 w 10000"/>
              <a:gd name="connsiteY2" fmla="*/ 10183 h 10183"/>
              <a:gd name="connsiteX3" fmla="*/ 0 w 10000"/>
              <a:gd name="connsiteY3" fmla="*/ 10183 h 10183"/>
              <a:gd name="connsiteX4" fmla="*/ 44 w 10000"/>
              <a:gd name="connsiteY4" fmla="*/ 219 h 10183"/>
              <a:gd name="connsiteX0" fmla="*/ 44 w 10000"/>
              <a:gd name="connsiteY0" fmla="*/ 44 h 10365"/>
              <a:gd name="connsiteX1" fmla="*/ 9983 w 10000"/>
              <a:gd name="connsiteY1" fmla="*/ 182 h 10365"/>
              <a:gd name="connsiteX2" fmla="*/ 10000 w 10000"/>
              <a:gd name="connsiteY2" fmla="*/ 10365 h 10365"/>
              <a:gd name="connsiteX3" fmla="*/ 0 w 10000"/>
              <a:gd name="connsiteY3" fmla="*/ 10365 h 10365"/>
              <a:gd name="connsiteX4" fmla="*/ 44 w 10000"/>
              <a:gd name="connsiteY4" fmla="*/ 44 h 10365"/>
              <a:gd name="connsiteX0" fmla="*/ 44 w 10000"/>
              <a:gd name="connsiteY0" fmla="*/ 397 h 10718"/>
              <a:gd name="connsiteX1" fmla="*/ 9999 w 10000"/>
              <a:gd name="connsiteY1" fmla="*/ 0 h 10718"/>
              <a:gd name="connsiteX2" fmla="*/ 10000 w 10000"/>
              <a:gd name="connsiteY2" fmla="*/ 10718 h 10718"/>
              <a:gd name="connsiteX3" fmla="*/ 0 w 10000"/>
              <a:gd name="connsiteY3" fmla="*/ 10718 h 10718"/>
              <a:gd name="connsiteX4" fmla="*/ 44 w 10000"/>
              <a:gd name="connsiteY4" fmla="*/ 397 h 10718"/>
              <a:gd name="connsiteX0" fmla="*/ 44 w 10015"/>
              <a:gd name="connsiteY0" fmla="*/ 36 h 10357"/>
              <a:gd name="connsiteX1" fmla="*/ 10015 w 10015"/>
              <a:gd name="connsiteY1" fmla="*/ 352 h 10357"/>
              <a:gd name="connsiteX2" fmla="*/ 10000 w 10015"/>
              <a:gd name="connsiteY2" fmla="*/ 10357 h 10357"/>
              <a:gd name="connsiteX3" fmla="*/ 0 w 10015"/>
              <a:gd name="connsiteY3" fmla="*/ 10357 h 10357"/>
              <a:gd name="connsiteX4" fmla="*/ 44 w 10015"/>
              <a:gd name="connsiteY4" fmla="*/ 36 h 10357"/>
              <a:gd name="connsiteX0" fmla="*/ 44 w 10062"/>
              <a:gd name="connsiteY0" fmla="*/ 44 h 10365"/>
              <a:gd name="connsiteX1" fmla="*/ 10062 w 10062"/>
              <a:gd name="connsiteY1" fmla="*/ 182 h 10365"/>
              <a:gd name="connsiteX2" fmla="*/ 10000 w 10062"/>
              <a:gd name="connsiteY2" fmla="*/ 10365 h 10365"/>
              <a:gd name="connsiteX3" fmla="*/ 0 w 10062"/>
              <a:gd name="connsiteY3" fmla="*/ 10365 h 10365"/>
              <a:gd name="connsiteX4" fmla="*/ 44 w 10062"/>
              <a:gd name="connsiteY4" fmla="*/ 44 h 10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2" h="10365">
                <a:moveTo>
                  <a:pt x="44" y="44"/>
                </a:moveTo>
                <a:cubicBezTo>
                  <a:pt x="3363" y="-154"/>
                  <a:pt x="6743" y="379"/>
                  <a:pt x="10062" y="182"/>
                </a:cubicBezTo>
                <a:cubicBezTo>
                  <a:pt x="10062" y="182"/>
                  <a:pt x="9790" y="5334"/>
                  <a:pt x="10000" y="10365"/>
                </a:cubicBezTo>
                <a:lnTo>
                  <a:pt x="0" y="10365"/>
                </a:lnTo>
                <a:cubicBezTo>
                  <a:pt x="324" y="6715"/>
                  <a:pt x="44" y="44"/>
                  <a:pt x="44" y="44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Line 96"/>
          <p:cNvSpPr>
            <a:spLocks noChangeShapeType="1"/>
          </p:cNvSpPr>
          <p:nvPr/>
        </p:nvSpPr>
        <p:spPr bwMode="auto">
          <a:xfrm flipH="1" flipV="1">
            <a:off x="1958262" y="1471887"/>
            <a:ext cx="3377" cy="2258868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780880" y="3549780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 = 1.33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444142" y="2587537"/>
            <a:ext cx="936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Glass</a:t>
            </a:r>
            <a:br>
              <a:rPr lang="en-US" dirty="0" smtClean="0"/>
            </a:br>
            <a:r>
              <a:rPr lang="en-US" dirty="0" smtClean="0"/>
              <a:t>n = 1.51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1958262" y="3432305"/>
            <a:ext cx="456990" cy="30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415252" y="2912949"/>
            <a:ext cx="251748" cy="5193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667000" y="1469640"/>
            <a:ext cx="0" cy="1441062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 flipH="1">
            <a:off x="1295400" y="1471887"/>
            <a:ext cx="672177" cy="2264806"/>
            <a:chOff x="4719470" y="2438400"/>
            <a:chExt cx="672177" cy="2264806"/>
          </a:xfrm>
        </p:grpSpPr>
        <p:cxnSp>
          <p:nvCxnSpPr>
            <p:cNvPr id="32" name="Straight Connector 31"/>
            <p:cNvCxnSpPr/>
            <p:nvPr/>
          </p:nvCxnSpPr>
          <p:spPr>
            <a:xfrm flipV="1">
              <a:off x="4719470" y="4401065"/>
              <a:ext cx="456990" cy="30214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5176460" y="3877215"/>
              <a:ext cx="215187" cy="52385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391647" y="2438400"/>
              <a:ext cx="0" cy="1441062"/>
            </a:xfrm>
            <a:prstGeom prst="line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1461439" y="4800600"/>
                <a:ext cx="567615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What’s the largest angle we can collect?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lang="en-US" sz="2400" b="0" i="1" smtClean="0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400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1.33</m:t>
                      </m:r>
                      <m:func>
                        <m:funcPr>
                          <m:ctrlPr>
                            <a:rPr lang="en-US" sz="24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90</m:t>
                          </m:r>
                        </m:e>
                      </m:func>
                      <m:r>
                        <a:rPr lang="en-US" sz="2400" i="1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sz="24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400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1.33/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439" y="4800600"/>
                <a:ext cx="5676154" cy="1569660"/>
              </a:xfrm>
              <a:prstGeom prst="rect">
                <a:avLst/>
              </a:prstGeom>
              <a:blipFill rotWithShape="1">
                <a:blip r:embed="rId2"/>
                <a:stretch>
                  <a:fillRect l="-1719" t="-3113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/>
          <p:cNvSpPr txBox="1"/>
          <p:nvPr/>
        </p:nvSpPr>
        <p:spPr>
          <a:xfrm>
            <a:off x="619125" y="4210221"/>
            <a:ext cx="3055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 1.4 oil immersion objective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4865837" y="1447800"/>
            <a:ext cx="4125763" cy="3150803"/>
            <a:chOff x="4865837" y="1725997"/>
            <a:chExt cx="4125763" cy="3150803"/>
          </a:xfrm>
        </p:grpSpPr>
        <p:sp>
          <p:nvSpPr>
            <p:cNvPr id="38" name="Rectangle 67"/>
            <p:cNvSpPr>
              <a:spLocks noChangeArrowheads="1"/>
            </p:cNvSpPr>
            <p:nvPr/>
          </p:nvSpPr>
          <p:spPr bwMode="auto">
            <a:xfrm>
              <a:off x="4865837" y="3715265"/>
              <a:ext cx="3122613" cy="625475"/>
            </a:xfrm>
            <a:prstGeom prst="rect">
              <a:avLst/>
            </a:prstGeom>
            <a:solidFill>
              <a:srgbClr val="E8F4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Rectangle 68"/>
            <p:cNvSpPr>
              <a:spLocks noChangeArrowheads="1"/>
            </p:cNvSpPr>
            <p:nvPr/>
          </p:nvSpPr>
          <p:spPr bwMode="auto">
            <a:xfrm>
              <a:off x="4865837" y="3586677"/>
              <a:ext cx="3122613" cy="1428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Rectangle 40"/>
            <p:cNvSpPr>
              <a:spLocks noChangeArrowheads="1"/>
            </p:cNvSpPr>
            <p:nvPr/>
          </p:nvSpPr>
          <p:spPr bwMode="auto">
            <a:xfrm>
              <a:off x="4865837" y="3586677"/>
              <a:ext cx="3122613" cy="1428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34"/>
            <p:cNvSpPr>
              <a:spLocks/>
            </p:cNvSpPr>
            <p:nvPr/>
          </p:nvSpPr>
          <p:spPr bwMode="auto">
            <a:xfrm rot="-16200000">
              <a:off x="5996137" y="2230952"/>
              <a:ext cx="476250" cy="1892300"/>
            </a:xfrm>
            <a:custGeom>
              <a:avLst/>
              <a:gdLst>
                <a:gd name="T0" fmla="*/ 272 w 331"/>
                <a:gd name="T1" fmla="*/ 1088 h 1088"/>
                <a:gd name="T2" fmla="*/ 331 w 331"/>
                <a:gd name="T3" fmla="*/ 1088 h 1088"/>
                <a:gd name="T4" fmla="*/ 331 w 331"/>
                <a:gd name="T5" fmla="*/ 0 h 1088"/>
                <a:gd name="T6" fmla="*/ 272 w 331"/>
                <a:gd name="T7" fmla="*/ 0 h 1088"/>
                <a:gd name="T8" fmla="*/ 272 w 331"/>
                <a:gd name="T9" fmla="*/ 1088 h 1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1088">
                  <a:moveTo>
                    <a:pt x="272" y="1088"/>
                  </a:moveTo>
                  <a:cubicBezTo>
                    <a:pt x="301" y="1088"/>
                    <a:pt x="331" y="1088"/>
                    <a:pt x="331" y="1088"/>
                  </a:cubicBezTo>
                  <a:lnTo>
                    <a:pt x="331" y="0"/>
                  </a:lnTo>
                  <a:cubicBezTo>
                    <a:pt x="331" y="0"/>
                    <a:pt x="301" y="0"/>
                    <a:pt x="272" y="0"/>
                  </a:cubicBezTo>
                  <a:cubicBezTo>
                    <a:pt x="0" y="404"/>
                    <a:pt x="96" y="788"/>
                    <a:pt x="272" y="108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36"/>
            <p:cNvSpPr>
              <a:spLocks noChangeShapeType="1"/>
            </p:cNvSpPr>
            <p:nvPr/>
          </p:nvSpPr>
          <p:spPr bwMode="auto">
            <a:xfrm>
              <a:off x="4913462" y="2415102"/>
              <a:ext cx="398463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Line 37"/>
            <p:cNvSpPr>
              <a:spLocks noChangeShapeType="1"/>
            </p:cNvSpPr>
            <p:nvPr/>
          </p:nvSpPr>
          <p:spPr bwMode="auto">
            <a:xfrm>
              <a:off x="7166125" y="2415102"/>
              <a:ext cx="390525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38"/>
            <p:cNvSpPr>
              <a:spLocks/>
            </p:cNvSpPr>
            <p:nvPr/>
          </p:nvSpPr>
          <p:spPr bwMode="auto">
            <a:xfrm rot="-5400000">
              <a:off x="5106343" y="1811059"/>
              <a:ext cx="1387475" cy="1773238"/>
            </a:xfrm>
            <a:custGeom>
              <a:avLst/>
              <a:gdLst>
                <a:gd name="T0" fmla="*/ 0 w 384"/>
                <a:gd name="T1" fmla="*/ 96 h 491"/>
                <a:gd name="T2" fmla="*/ 96 w 384"/>
                <a:gd name="T3" fmla="*/ 0 h 491"/>
                <a:gd name="T4" fmla="*/ 384 w 384"/>
                <a:gd name="T5" fmla="*/ 0 h 491"/>
                <a:gd name="T6" fmla="*/ 384 w 384"/>
                <a:gd name="T7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4" h="491">
                  <a:moveTo>
                    <a:pt x="0" y="96"/>
                  </a:moveTo>
                  <a:lnTo>
                    <a:pt x="96" y="0"/>
                  </a:lnTo>
                  <a:lnTo>
                    <a:pt x="384" y="0"/>
                  </a:lnTo>
                  <a:lnTo>
                    <a:pt x="384" y="491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39"/>
            <p:cNvSpPr>
              <a:spLocks/>
            </p:cNvSpPr>
            <p:nvPr/>
          </p:nvSpPr>
          <p:spPr bwMode="auto">
            <a:xfrm rot="16200000" flipV="1">
              <a:off x="5972325" y="1810265"/>
              <a:ext cx="1387475" cy="1774825"/>
            </a:xfrm>
            <a:custGeom>
              <a:avLst/>
              <a:gdLst>
                <a:gd name="T0" fmla="*/ 0 w 384"/>
                <a:gd name="T1" fmla="*/ 96 h 491"/>
                <a:gd name="T2" fmla="*/ 96 w 384"/>
                <a:gd name="T3" fmla="*/ 0 h 491"/>
                <a:gd name="T4" fmla="*/ 384 w 384"/>
                <a:gd name="T5" fmla="*/ 0 h 491"/>
                <a:gd name="T6" fmla="*/ 384 w 384"/>
                <a:gd name="T7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4" h="491">
                  <a:moveTo>
                    <a:pt x="0" y="96"/>
                  </a:moveTo>
                  <a:lnTo>
                    <a:pt x="96" y="0"/>
                  </a:lnTo>
                  <a:lnTo>
                    <a:pt x="384" y="0"/>
                  </a:lnTo>
                  <a:lnTo>
                    <a:pt x="384" y="491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6685112" y="3845440"/>
              <a:ext cx="137001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tabLst>
                  <a:tab pos="571500" algn="l"/>
                </a:tabLst>
              </a:pPr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Water</a:t>
              </a:r>
              <a:endParaRPr lang="en-US" sz="16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Line 44"/>
            <p:cNvSpPr>
              <a:spLocks noChangeShapeType="1"/>
            </p:cNvSpPr>
            <p:nvPr/>
          </p:nvSpPr>
          <p:spPr bwMode="auto">
            <a:xfrm flipH="1">
              <a:off x="7642375" y="3450152"/>
              <a:ext cx="196850" cy="1952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97"/>
            <p:cNvSpPr>
              <a:spLocks/>
            </p:cNvSpPr>
            <p:nvPr/>
          </p:nvSpPr>
          <p:spPr bwMode="auto">
            <a:xfrm>
              <a:off x="5327423" y="3420617"/>
              <a:ext cx="1810169" cy="163056"/>
            </a:xfrm>
            <a:custGeom>
              <a:avLst/>
              <a:gdLst>
                <a:gd name="T0" fmla="*/ 5 w 1141"/>
                <a:gd name="T1" fmla="*/ 6 h 107"/>
                <a:gd name="T2" fmla="*/ 1141 w 1141"/>
                <a:gd name="T3" fmla="*/ 0 h 107"/>
                <a:gd name="T4" fmla="*/ 1141 w 1141"/>
                <a:gd name="T5" fmla="*/ 107 h 107"/>
                <a:gd name="T6" fmla="*/ 0 w 1141"/>
                <a:gd name="T7" fmla="*/ 107 h 107"/>
                <a:gd name="T8" fmla="*/ 5 w 1141"/>
                <a:gd name="T9" fmla="*/ 6 h 107"/>
                <a:gd name="connsiteX0" fmla="*/ 44 w 10000"/>
                <a:gd name="connsiteY0" fmla="*/ 34 h 9473"/>
                <a:gd name="connsiteX1" fmla="*/ 9921 w 10000"/>
                <a:gd name="connsiteY1" fmla="*/ 333 h 9473"/>
                <a:gd name="connsiteX2" fmla="*/ 10000 w 10000"/>
                <a:gd name="connsiteY2" fmla="*/ 9473 h 9473"/>
                <a:gd name="connsiteX3" fmla="*/ 0 w 10000"/>
                <a:gd name="connsiteY3" fmla="*/ 9473 h 9473"/>
                <a:gd name="connsiteX4" fmla="*/ 44 w 10000"/>
                <a:gd name="connsiteY4" fmla="*/ 34 h 9473"/>
                <a:gd name="connsiteX0" fmla="*/ 44 w 10000"/>
                <a:gd name="connsiteY0" fmla="*/ 219 h 10183"/>
                <a:gd name="connsiteX1" fmla="*/ 9983 w 10000"/>
                <a:gd name="connsiteY1" fmla="*/ 0 h 10183"/>
                <a:gd name="connsiteX2" fmla="*/ 10000 w 10000"/>
                <a:gd name="connsiteY2" fmla="*/ 10183 h 10183"/>
                <a:gd name="connsiteX3" fmla="*/ 0 w 10000"/>
                <a:gd name="connsiteY3" fmla="*/ 10183 h 10183"/>
                <a:gd name="connsiteX4" fmla="*/ 44 w 10000"/>
                <a:gd name="connsiteY4" fmla="*/ 219 h 10183"/>
                <a:gd name="connsiteX0" fmla="*/ 44 w 10000"/>
                <a:gd name="connsiteY0" fmla="*/ 44 h 10365"/>
                <a:gd name="connsiteX1" fmla="*/ 9983 w 10000"/>
                <a:gd name="connsiteY1" fmla="*/ 182 h 10365"/>
                <a:gd name="connsiteX2" fmla="*/ 10000 w 10000"/>
                <a:gd name="connsiteY2" fmla="*/ 10365 h 10365"/>
                <a:gd name="connsiteX3" fmla="*/ 0 w 10000"/>
                <a:gd name="connsiteY3" fmla="*/ 10365 h 10365"/>
                <a:gd name="connsiteX4" fmla="*/ 44 w 10000"/>
                <a:gd name="connsiteY4" fmla="*/ 44 h 10365"/>
                <a:gd name="connsiteX0" fmla="*/ 44 w 10000"/>
                <a:gd name="connsiteY0" fmla="*/ 397 h 10718"/>
                <a:gd name="connsiteX1" fmla="*/ 9999 w 10000"/>
                <a:gd name="connsiteY1" fmla="*/ 0 h 10718"/>
                <a:gd name="connsiteX2" fmla="*/ 10000 w 10000"/>
                <a:gd name="connsiteY2" fmla="*/ 10718 h 10718"/>
                <a:gd name="connsiteX3" fmla="*/ 0 w 10000"/>
                <a:gd name="connsiteY3" fmla="*/ 10718 h 10718"/>
                <a:gd name="connsiteX4" fmla="*/ 44 w 10000"/>
                <a:gd name="connsiteY4" fmla="*/ 397 h 10718"/>
                <a:gd name="connsiteX0" fmla="*/ 44 w 10015"/>
                <a:gd name="connsiteY0" fmla="*/ 36 h 10357"/>
                <a:gd name="connsiteX1" fmla="*/ 10015 w 10015"/>
                <a:gd name="connsiteY1" fmla="*/ 352 h 10357"/>
                <a:gd name="connsiteX2" fmla="*/ 10000 w 10015"/>
                <a:gd name="connsiteY2" fmla="*/ 10357 h 10357"/>
                <a:gd name="connsiteX3" fmla="*/ 0 w 10015"/>
                <a:gd name="connsiteY3" fmla="*/ 10357 h 10357"/>
                <a:gd name="connsiteX4" fmla="*/ 44 w 10015"/>
                <a:gd name="connsiteY4" fmla="*/ 36 h 10357"/>
                <a:gd name="connsiteX0" fmla="*/ 44 w 10062"/>
                <a:gd name="connsiteY0" fmla="*/ 44 h 10365"/>
                <a:gd name="connsiteX1" fmla="*/ 10062 w 10062"/>
                <a:gd name="connsiteY1" fmla="*/ 182 h 10365"/>
                <a:gd name="connsiteX2" fmla="*/ 10000 w 10062"/>
                <a:gd name="connsiteY2" fmla="*/ 10365 h 10365"/>
                <a:gd name="connsiteX3" fmla="*/ 0 w 10062"/>
                <a:gd name="connsiteY3" fmla="*/ 10365 h 10365"/>
                <a:gd name="connsiteX4" fmla="*/ 44 w 10062"/>
                <a:gd name="connsiteY4" fmla="*/ 44 h 1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62" h="10365">
                  <a:moveTo>
                    <a:pt x="44" y="44"/>
                  </a:moveTo>
                  <a:cubicBezTo>
                    <a:pt x="3363" y="-154"/>
                    <a:pt x="6743" y="379"/>
                    <a:pt x="10062" y="182"/>
                  </a:cubicBezTo>
                  <a:cubicBezTo>
                    <a:pt x="10062" y="182"/>
                    <a:pt x="9790" y="5334"/>
                    <a:pt x="10000" y="10365"/>
                  </a:cubicBezTo>
                  <a:lnTo>
                    <a:pt x="0" y="10365"/>
                  </a:lnTo>
                  <a:cubicBezTo>
                    <a:pt x="324" y="6715"/>
                    <a:pt x="44" y="44"/>
                    <a:pt x="44" y="44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Line 96"/>
            <p:cNvSpPr>
              <a:spLocks noChangeShapeType="1"/>
            </p:cNvSpPr>
            <p:nvPr/>
          </p:nvSpPr>
          <p:spPr bwMode="auto">
            <a:xfrm flipH="1" flipV="1">
              <a:off x="6232507" y="1769134"/>
              <a:ext cx="3377" cy="225886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055125" y="3847027"/>
              <a:ext cx="936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 = 1.33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718387" y="2884784"/>
              <a:ext cx="10120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Sapphire</a:t>
              </a:r>
              <a:br>
                <a:rPr lang="en-US" dirty="0" smtClean="0"/>
              </a:br>
              <a:r>
                <a:rPr lang="en-US" dirty="0" smtClean="0"/>
                <a:t>n = 1.78</a:t>
              </a:r>
              <a:endParaRPr lang="en-US" dirty="0"/>
            </a:p>
          </p:txBody>
        </p:sp>
        <p:cxnSp>
          <p:nvCxnSpPr>
            <p:cNvPr id="52" name="Straight Connector 51"/>
            <p:cNvCxnSpPr/>
            <p:nvPr/>
          </p:nvCxnSpPr>
          <p:spPr>
            <a:xfrm flipV="1">
              <a:off x="6232507" y="3729552"/>
              <a:ext cx="456990" cy="30214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6689497" y="3158052"/>
              <a:ext cx="78770" cy="57150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6772274" y="1725997"/>
              <a:ext cx="0" cy="1441062"/>
            </a:xfrm>
            <a:prstGeom prst="line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 flipH="1">
              <a:off x="5706062" y="1749812"/>
              <a:ext cx="535760" cy="2284128"/>
              <a:chOff x="4719470" y="2419078"/>
              <a:chExt cx="535760" cy="2284128"/>
            </a:xfrm>
          </p:grpSpPr>
          <p:cxnSp>
            <p:nvCxnSpPr>
              <p:cNvPr id="56" name="Straight Connector 55"/>
              <p:cNvCxnSpPr/>
              <p:nvPr/>
            </p:nvCxnSpPr>
            <p:spPr>
              <a:xfrm flipV="1">
                <a:off x="4719470" y="4401065"/>
                <a:ext cx="456990" cy="302141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V="1">
                <a:off x="5176460" y="3846368"/>
                <a:ext cx="78770" cy="55469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flipV="1">
                <a:off x="5251055" y="2419078"/>
                <a:ext cx="0" cy="1441062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/>
            <p:cNvSpPr txBox="1"/>
            <p:nvPr/>
          </p:nvSpPr>
          <p:spPr>
            <a:xfrm>
              <a:off x="4893370" y="4507468"/>
              <a:ext cx="3172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 1.65 oil immersion objective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7526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Working Distance</a:t>
            </a:r>
          </a:p>
        </p:txBody>
      </p:sp>
      <p:pic>
        <p:nvPicPr>
          <p:cNvPr id="1720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362200"/>
            <a:ext cx="3913188" cy="372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2036" name="Text Box 4"/>
          <p:cNvSpPr txBox="1">
            <a:spLocks noChangeArrowheads="1"/>
          </p:cNvSpPr>
          <p:nvPr/>
        </p:nvSpPr>
        <p:spPr bwMode="auto">
          <a:xfrm>
            <a:off x="5105400" y="2133600"/>
            <a:ext cx="3810000" cy="246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>
                <a:latin typeface="Arial" charset="0"/>
              </a:rPr>
              <a:t>In general, high NA lenses have short working distances</a:t>
            </a:r>
          </a:p>
          <a:p>
            <a:pPr eaLnBrk="1" hangingPunct="1">
              <a:spcBef>
                <a:spcPct val="50000"/>
              </a:spcBef>
            </a:pPr>
            <a:r>
              <a:rPr lang="en-US">
                <a:latin typeface="Arial" charset="0"/>
              </a:rPr>
              <a:t>However, extra-long working distance objectives do exist</a:t>
            </a:r>
          </a:p>
        </p:txBody>
      </p:sp>
      <p:sp>
        <p:nvSpPr>
          <p:cNvPr id="172037" name="Text Box 5"/>
          <p:cNvSpPr txBox="1">
            <a:spLocks noChangeArrowheads="1"/>
          </p:cNvSpPr>
          <p:nvPr/>
        </p:nvSpPr>
        <p:spPr bwMode="auto">
          <a:xfrm>
            <a:off x="5105400" y="5029200"/>
            <a:ext cx="3886200" cy="1357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1800">
                <a:latin typeface="Arial" charset="0"/>
              </a:rPr>
              <a:t>Some examples:</a:t>
            </a:r>
          </a:p>
          <a:p>
            <a:pPr eaLnBrk="1" hangingPunct="1">
              <a:spcBef>
                <a:spcPct val="20000"/>
              </a:spcBef>
            </a:pPr>
            <a:r>
              <a:rPr lang="en-US" sz="1800">
                <a:latin typeface="Arial" charset="0"/>
              </a:rPr>
              <a:t>10x/0.3	  WD = 15.2mm</a:t>
            </a:r>
          </a:p>
          <a:p>
            <a:pPr eaLnBrk="1" hangingPunct="1">
              <a:spcBef>
                <a:spcPct val="20000"/>
              </a:spcBef>
            </a:pPr>
            <a:r>
              <a:rPr lang="en-US" sz="1800">
                <a:latin typeface="Arial" charset="0"/>
              </a:rPr>
              <a:t>20x/0.75	  WD = 1.0mm</a:t>
            </a:r>
          </a:p>
          <a:p>
            <a:pPr eaLnBrk="1" hangingPunct="1">
              <a:spcBef>
                <a:spcPct val="20000"/>
              </a:spcBef>
            </a:pPr>
            <a:r>
              <a:rPr lang="en-US" sz="1800">
                <a:latin typeface="Arial" charset="0"/>
              </a:rPr>
              <a:t>100x/1.4	  WD = 0.13mm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Effective NA is limited by the 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use a high NA objective, need a high RI mounting medium</a:t>
            </a:r>
            <a:endParaRPr lang="en-US" dirty="0"/>
          </a:p>
          <a:p>
            <a:pPr marL="0" indent="0">
              <a:buNone/>
              <a:tabLst>
                <a:tab pos="1828800" algn="l"/>
                <a:tab pos="5486400" algn="ctr"/>
              </a:tabLst>
            </a:pP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Water	1.33</a:t>
            </a:r>
            <a:br>
              <a:rPr lang="en-US" dirty="0" smtClean="0"/>
            </a:br>
            <a:r>
              <a:rPr lang="en-US" dirty="0" smtClean="0"/>
              <a:t>	Glycerol	1.45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err="1" smtClean="0"/>
              <a:t>Vectashield</a:t>
            </a:r>
            <a:r>
              <a:rPr lang="en-US" dirty="0" smtClean="0"/>
              <a:t>	1.44</a:t>
            </a:r>
            <a:br>
              <a:rPr lang="en-US" dirty="0" smtClean="0"/>
            </a:br>
            <a:r>
              <a:rPr lang="en-US" dirty="0" smtClean="0"/>
              <a:t>	Prolong Gold	1.39 – 1.46</a:t>
            </a:r>
            <a:br>
              <a:rPr lang="en-US" dirty="0" smtClean="0"/>
            </a:br>
            <a:r>
              <a:rPr lang="en-US" dirty="0" smtClean="0"/>
              <a:t>	2,2-thiodiethanol	1.52</a:t>
            </a:r>
            <a:br>
              <a:rPr lang="en-US" dirty="0" smtClean="0"/>
            </a:br>
            <a:r>
              <a:rPr lang="en-US" dirty="0" smtClean="0"/>
              <a:t>	Methyl Salicylate	1.53</a:t>
            </a:r>
            <a:br>
              <a:rPr lang="en-US" dirty="0" smtClean="0"/>
            </a:br>
            <a:r>
              <a:rPr lang="en-US" dirty="0" smtClean="0"/>
              <a:t>	Benzyl benzoate	1.57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9168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1143000"/>
          </a:xfrm>
        </p:spPr>
        <p:txBody>
          <a:bodyPr/>
          <a:lstStyle/>
          <a:p>
            <a:r>
              <a:rPr lang="en-US">
                <a:latin typeface="Arial" charset="0"/>
                <a:cs typeface="Times New Roman" pitchFamily="18" charset="0"/>
              </a:rPr>
              <a:t>NA and Resolution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rial" charset="0"/>
              <a:cs typeface="Times New Roman" pitchFamily="18" charset="0"/>
            </a:endParaRPr>
          </a:p>
          <a:p>
            <a:endParaRPr lang="en-US">
              <a:latin typeface="Arial" charset="0"/>
            </a:endParaRPr>
          </a:p>
        </p:txBody>
      </p:sp>
      <p:pic>
        <p:nvPicPr>
          <p:cNvPr id="99332" name="Picture 4" descr="Mont2"/>
          <p:cNvPicPr>
            <a:picLocks noChangeAspect="1" noChangeArrowheads="1"/>
          </p:cNvPicPr>
          <p:nvPr/>
        </p:nvPicPr>
        <p:blipFill>
          <a:blip r:embed="rId3" cstate="print"/>
          <a:srcRect l="67415"/>
          <a:stretch>
            <a:fillRect/>
          </a:stretch>
        </p:blipFill>
        <p:spPr bwMode="auto">
          <a:xfrm>
            <a:off x="4953000" y="1828800"/>
            <a:ext cx="3482975" cy="4114800"/>
          </a:xfrm>
          <a:prstGeom prst="rect">
            <a:avLst/>
          </a:prstGeom>
          <a:noFill/>
        </p:spPr>
      </p:pic>
      <p:pic>
        <p:nvPicPr>
          <p:cNvPr id="99333" name="Picture 5" descr="MONT"/>
          <p:cNvPicPr>
            <a:picLocks noChangeAspect="1" noChangeArrowheads="1"/>
          </p:cNvPicPr>
          <p:nvPr/>
        </p:nvPicPr>
        <p:blipFill>
          <a:blip r:embed="rId3" cstate="print">
            <a:lum bright="-36000" contrast="54000"/>
          </a:blip>
          <a:srcRect l="33673" r="33673"/>
          <a:stretch>
            <a:fillRect/>
          </a:stretch>
        </p:blipFill>
        <p:spPr bwMode="auto">
          <a:xfrm>
            <a:off x="381000" y="1828800"/>
            <a:ext cx="3490913" cy="4114800"/>
          </a:xfrm>
          <a:prstGeom prst="rect">
            <a:avLst/>
          </a:prstGeom>
          <a:noFill/>
        </p:spPr>
      </p:pic>
      <p:sp>
        <p:nvSpPr>
          <p:cNvPr id="99334" name="Text Box 6"/>
          <p:cNvSpPr txBox="1">
            <a:spLocks noChangeArrowheads="1"/>
          </p:cNvSpPr>
          <p:nvPr/>
        </p:nvSpPr>
        <p:spPr bwMode="auto">
          <a:xfrm>
            <a:off x="604838" y="6176963"/>
            <a:ext cx="76850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latin typeface="Arial" charset="0"/>
              </a:rPr>
              <a:t>High NA Objective                    	      Low NA Objective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4" grpId="0" build="p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Text Box 2"/>
          <p:cNvSpPr txBox="1">
            <a:spLocks noChangeArrowheads="1"/>
          </p:cNvSpPr>
          <p:nvPr/>
        </p:nvSpPr>
        <p:spPr bwMode="auto">
          <a:xfrm>
            <a:off x="1808163" y="330200"/>
            <a:ext cx="55499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altLang="en-US" sz="2800">
                <a:solidFill>
                  <a:schemeClr val="tx2"/>
                </a:solidFill>
                <a:latin typeface="Chalkboard" charset="0"/>
              </a:rPr>
              <a:t>Alternate Definitions of Resolution</a:t>
            </a:r>
          </a:p>
        </p:txBody>
      </p:sp>
      <p:sp>
        <p:nvSpPr>
          <p:cNvPr id="116750" name="Rectangle 14"/>
          <p:cNvSpPr>
            <a:spLocks noChangeArrowheads="1"/>
          </p:cNvSpPr>
          <p:nvPr/>
        </p:nvSpPr>
        <p:spPr bwMode="auto">
          <a:xfrm>
            <a:off x="463550" y="1990725"/>
            <a:ext cx="345598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 dirty="0">
                <a:latin typeface="Chalkboard" charset="0"/>
              </a:rPr>
              <a:t>As the Full Width at Half Max</a:t>
            </a:r>
          </a:p>
          <a:p>
            <a:r>
              <a:rPr lang="en-US" altLang="en-US" sz="2000" dirty="0">
                <a:latin typeface="Chalkboard" charset="0"/>
              </a:rPr>
              <a:t>(FWHM) of the PSF</a:t>
            </a:r>
            <a:endParaRPr lang="en-US" sz="2000" dirty="0">
              <a:latin typeface="Chalkboard" charset="0"/>
            </a:endParaRPr>
          </a:p>
        </p:txBody>
      </p:sp>
      <p:sp>
        <p:nvSpPr>
          <p:cNvPr id="116751" name="Rectangle 15"/>
          <p:cNvSpPr>
            <a:spLocks noChangeArrowheads="1"/>
          </p:cNvSpPr>
          <p:nvPr/>
        </p:nvSpPr>
        <p:spPr bwMode="auto">
          <a:xfrm>
            <a:off x="463550" y="3540125"/>
            <a:ext cx="4105275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 dirty="0">
                <a:latin typeface="Chalkboard" charset="0"/>
              </a:rPr>
              <a:t>As the diameter of the Airy disk</a:t>
            </a:r>
          </a:p>
          <a:p>
            <a:r>
              <a:rPr lang="en-US" altLang="en-US" sz="2000" dirty="0">
                <a:latin typeface="Chalkboard" charset="0"/>
              </a:rPr>
              <a:t>(first dark ring of the PSF)</a:t>
            </a:r>
          </a:p>
          <a:p>
            <a:r>
              <a:rPr lang="en-US" altLang="en-US" sz="2000" dirty="0">
                <a:latin typeface="Chalkboard" charset="0"/>
              </a:rPr>
              <a:t>= “Rayleigh criterion”</a:t>
            </a:r>
          </a:p>
          <a:p>
            <a:endParaRPr lang="en-US" sz="2000" dirty="0">
              <a:latin typeface="Chalkboard" charset="0"/>
            </a:endParaRPr>
          </a:p>
          <a:p>
            <a:r>
              <a:rPr lang="en-US" sz="2000" dirty="0">
                <a:latin typeface="Chalkboard" charset="0"/>
              </a:rPr>
              <a:t>(Probably most common definition)</a:t>
            </a:r>
          </a:p>
        </p:txBody>
      </p:sp>
      <p:pic>
        <p:nvPicPr>
          <p:cNvPr id="116753" name="Picture 1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83163" y="2144713"/>
            <a:ext cx="3611562" cy="1779720"/>
          </a:xfrm>
          <a:prstGeom prst="rect">
            <a:avLst/>
          </a:prstGeom>
          <a:noFill/>
        </p:spPr>
      </p:pic>
      <p:sp>
        <p:nvSpPr>
          <p:cNvPr id="116754" name="Line 18"/>
          <p:cNvSpPr>
            <a:spLocks noChangeShapeType="1"/>
          </p:cNvSpPr>
          <p:nvPr/>
        </p:nvSpPr>
        <p:spPr bwMode="auto">
          <a:xfrm>
            <a:off x="6369999" y="4149499"/>
            <a:ext cx="39929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6755" name="Line 19"/>
          <p:cNvSpPr>
            <a:spLocks noChangeShapeType="1"/>
          </p:cNvSpPr>
          <p:nvPr/>
        </p:nvSpPr>
        <p:spPr bwMode="auto">
          <a:xfrm>
            <a:off x="6357938" y="3877150"/>
            <a:ext cx="0" cy="363131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6756" name="Line 20"/>
          <p:cNvSpPr>
            <a:spLocks noChangeShapeType="1"/>
          </p:cNvSpPr>
          <p:nvPr/>
        </p:nvSpPr>
        <p:spPr bwMode="auto">
          <a:xfrm>
            <a:off x="6779099" y="2320119"/>
            <a:ext cx="0" cy="1929619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6757" name="Rectangle 21"/>
          <p:cNvSpPr>
            <a:spLocks noChangeArrowheads="1"/>
          </p:cNvSpPr>
          <p:nvPr/>
        </p:nvSpPr>
        <p:spPr bwMode="auto">
          <a:xfrm>
            <a:off x="6022347" y="4476750"/>
            <a:ext cx="157447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halkboard" charset="0"/>
              </a:rPr>
              <a:t>Airy disk </a:t>
            </a:r>
            <a:r>
              <a:rPr lang="en-US" sz="1600" dirty="0" smtClean="0">
                <a:solidFill>
                  <a:schemeClr val="tx2"/>
                </a:solidFill>
                <a:latin typeface="Chalkboard" charset="0"/>
              </a:rPr>
              <a:t>radius</a:t>
            </a:r>
            <a:endParaRPr lang="en-US" sz="1600" dirty="0">
              <a:solidFill>
                <a:schemeClr val="tx2"/>
              </a:solidFill>
              <a:latin typeface="Chalkboard" charset="0"/>
            </a:endParaRPr>
          </a:p>
          <a:p>
            <a:pPr algn="ctr"/>
            <a:r>
              <a:rPr lang="en-US" sz="1600" dirty="0">
                <a:solidFill>
                  <a:schemeClr val="tx2"/>
                </a:solidFill>
                <a:latin typeface="Chalkboard" charset="0"/>
              </a:rPr>
              <a:t>≈ </a:t>
            </a:r>
            <a:r>
              <a:rPr lang="en-US" sz="1600" dirty="0">
                <a:solidFill>
                  <a:srgbClr val="FF0000"/>
                </a:solidFill>
                <a:latin typeface="Chalkboard" charset="0"/>
              </a:rPr>
              <a:t>0.61 </a:t>
            </a:r>
            <a:r>
              <a:rPr lang="en-US" sz="1600" i="1" dirty="0">
                <a:solidFill>
                  <a:srgbClr val="FF0000"/>
                </a:solidFill>
                <a:latin typeface="Chalkboard" charset="0"/>
                <a:sym typeface="Symbol" pitchFamily="18" charset="2"/>
              </a:rPr>
              <a:t></a:t>
            </a:r>
            <a:r>
              <a:rPr lang="en-US" sz="1600" dirty="0">
                <a:solidFill>
                  <a:srgbClr val="FF0000"/>
                </a:solidFill>
                <a:latin typeface="Chalkboard" charset="0"/>
              </a:rPr>
              <a:t> </a:t>
            </a:r>
            <a:r>
              <a:rPr lang="en-US" sz="1600" i="1" dirty="0">
                <a:solidFill>
                  <a:srgbClr val="FF0000"/>
                </a:solidFill>
                <a:latin typeface="Chalkboard" charset="0"/>
              </a:rPr>
              <a:t>/NA</a:t>
            </a:r>
          </a:p>
        </p:txBody>
      </p:sp>
      <p:sp>
        <p:nvSpPr>
          <p:cNvPr id="116758" name="Rectangle 22"/>
          <p:cNvSpPr>
            <a:spLocks noChangeArrowheads="1"/>
          </p:cNvSpPr>
          <p:nvPr/>
        </p:nvSpPr>
        <p:spPr bwMode="auto">
          <a:xfrm>
            <a:off x="7170738" y="2876550"/>
            <a:ext cx="1423987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chemeClr val="tx2"/>
                </a:solidFill>
                <a:latin typeface="Chalkboard" charset="0"/>
              </a:rPr>
              <a:t>FWHM</a:t>
            </a:r>
          </a:p>
          <a:p>
            <a:pPr algn="ctr"/>
            <a:r>
              <a:rPr lang="en-US" sz="1600">
                <a:solidFill>
                  <a:schemeClr val="tx2"/>
                </a:solidFill>
                <a:latin typeface="Chalkboard" charset="0"/>
              </a:rPr>
              <a:t>≈ </a:t>
            </a:r>
            <a:r>
              <a:rPr lang="en-US" sz="1600">
                <a:solidFill>
                  <a:srgbClr val="FF0000"/>
                </a:solidFill>
                <a:latin typeface="Chalkboard" charset="0"/>
              </a:rPr>
              <a:t>0.353 </a:t>
            </a:r>
            <a:r>
              <a:rPr lang="en-US" sz="1600" i="1">
                <a:solidFill>
                  <a:srgbClr val="FF0000"/>
                </a:solidFill>
                <a:latin typeface="Chalkboard" charset="0"/>
                <a:sym typeface="Symbol" pitchFamily="18" charset="2"/>
              </a:rPr>
              <a:t></a:t>
            </a:r>
            <a:r>
              <a:rPr lang="en-US" sz="1600">
                <a:solidFill>
                  <a:srgbClr val="FF0000"/>
                </a:solidFill>
                <a:latin typeface="Chalkboard" charset="0"/>
              </a:rPr>
              <a:t> </a:t>
            </a:r>
            <a:r>
              <a:rPr lang="en-US" sz="1600" i="1">
                <a:solidFill>
                  <a:srgbClr val="FF0000"/>
                </a:solidFill>
                <a:latin typeface="Chalkboard" charset="0"/>
              </a:rPr>
              <a:t>/NA</a:t>
            </a:r>
          </a:p>
        </p:txBody>
      </p:sp>
      <p:sp>
        <p:nvSpPr>
          <p:cNvPr id="116759" name="Line 23"/>
          <p:cNvSpPr>
            <a:spLocks noChangeShapeType="1"/>
          </p:cNvSpPr>
          <p:nvPr/>
        </p:nvSpPr>
        <p:spPr bwMode="auto">
          <a:xfrm>
            <a:off x="6256338" y="3114675"/>
            <a:ext cx="3206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6760" name="Line 24"/>
          <p:cNvSpPr>
            <a:spLocks noChangeShapeType="1"/>
          </p:cNvSpPr>
          <p:nvPr/>
        </p:nvSpPr>
        <p:spPr bwMode="auto">
          <a:xfrm flipH="1">
            <a:off x="6983413" y="3114675"/>
            <a:ext cx="3206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1622425" y="152400"/>
            <a:ext cx="5899150" cy="1143000"/>
          </a:xfrm>
        </p:spPr>
        <p:txBody>
          <a:bodyPr/>
          <a:lstStyle/>
          <a:p>
            <a:r>
              <a:rPr lang="en-US" b="0">
                <a:solidFill>
                  <a:srgbClr val="0000FF"/>
                </a:solidFill>
              </a:rPr>
              <a:t>Objective Types</a:t>
            </a:r>
            <a:endParaRPr lang="en-US" b="0"/>
          </a:p>
        </p:txBody>
      </p:sp>
      <p:sp>
        <p:nvSpPr>
          <p:cNvPr id="47110" name="Rectangle 6"/>
          <p:cNvSpPr>
            <a:spLocks noChangeArrowheads="1"/>
          </p:cNvSpPr>
          <p:nvPr/>
        </p:nvSpPr>
        <p:spPr bwMode="auto">
          <a:xfrm>
            <a:off x="4794250" y="1473200"/>
            <a:ext cx="434975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28600" indent="-228600" algn="ctr"/>
            <a:r>
              <a:rPr lang="en-US" sz="2000" b="1">
                <a:solidFill>
                  <a:schemeClr val="tx2"/>
                </a:solidFill>
                <a:latin typeface="Chalkboard" charset="0"/>
              </a:rPr>
              <a:t>Field flatness</a:t>
            </a:r>
          </a:p>
          <a:p>
            <a:pPr marL="228600" indent="-228600">
              <a:buFontTx/>
              <a:buChar char="•"/>
            </a:pPr>
            <a:r>
              <a:rPr lang="en-US" sz="1600">
                <a:solidFill>
                  <a:schemeClr val="tx2"/>
                </a:solidFill>
                <a:latin typeface="Chalkboard" charset="0"/>
              </a:rPr>
              <a:t>Plan or not</a:t>
            </a:r>
            <a:endParaRPr lang="en-US" sz="2000" b="1">
              <a:solidFill>
                <a:schemeClr val="tx2"/>
              </a:solidFill>
              <a:latin typeface="Chalkboard" charset="0"/>
            </a:endParaRPr>
          </a:p>
          <a:p>
            <a:pPr marL="228600" indent="-228600">
              <a:buFontTx/>
              <a:buChar char="•"/>
            </a:pPr>
            <a:endParaRPr lang="en-US" sz="1600">
              <a:solidFill>
                <a:schemeClr val="tx2"/>
              </a:solidFill>
              <a:latin typeface="Chalkboard" charset="0"/>
            </a:endParaRPr>
          </a:p>
          <a:p>
            <a:pPr marL="228600" indent="-228600" algn="ctr"/>
            <a:endParaRPr lang="en-US" sz="1600">
              <a:solidFill>
                <a:schemeClr val="tx2"/>
              </a:solidFill>
              <a:latin typeface="Chalkboard" charset="0"/>
            </a:endParaRPr>
          </a:p>
          <a:p>
            <a:pPr marL="228600" indent="-228600" algn="ctr"/>
            <a:r>
              <a:rPr lang="en-US" sz="2000" b="1">
                <a:solidFill>
                  <a:schemeClr val="tx2"/>
                </a:solidFill>
                <a:latin typeface="Chalkboard" charset="0"/>
              </a:rPr>
              <a:t>Phase rings for phase contrast</a:t>
            </a:r>
          </a:p>
          <a:p>
            <a:pPr marL="228600" indent="-228600">
              <a:buFontTx/>
              <a:buChar char="•"/>
            </a:pPr>
            <a:r>
              <a:rPr lang="en-US" sz="1600">
                <a:solidFill>
                  <a:schemeClr val="tx2"/>
                </a:solidFill>
                <a:latin typeface="Chalkboard" charset="0"/>
              </a:rPr>
              <a:t>Positive or negative</a:t>
            </a:r>
          </a:p>
          <a:p>
            <a:pPr marL="228600" indent="-228600">
              <a:buFontTx/>
              <a:buChar char="•"/>
            </a:pPr>
            <a:r>
              <a:rPr lang="en-US" sz="1600">
                <a:solidFill>
                  <a:schemeClr val="tx2"/>
                </a:solidFill>
                <a:latin typeface="Chalkboard" charset="0"/>
              </a:rPr>
              <a:t>Diameter of ring (number)</a:t>
            </a:r>
          </a:p>
          <a:p>
            <a:pPr marL="228600" indent="-228600" algn="ctr"/>
            <a:endParaRPr lang="en-US" sz="1600">
              <a:solidFill>
                <a:schemeClr val="tx2"/>
              </a:solidFill>
              <a:latin typeface="Chalkboard" charset="0"/>
            </a:endParaRPr>
          </a:p>
          <a:p>
            <a:pPr marL="228600" indent="-228600" algn="ctr"/>
            <a:endParaRPr lang="en-US" sz="1600">
              <a:solidFill>
                <a:schemeClr val="tx2"/>
              </a:solidFill>
              <a:latin typeface="Chalkboard" charset="0"/>
            </a:endParaRPr>
          </a:p>
          <a:p>
            <a:pPr marL="228600" indent="-228600" algn="ctr"/>
            <a:r>
              <a:rPr lang="en-US" sz="2000" b="1">
                <a:solidFill>
                  <a:schemeClr val="tx2"/>
                </a:solidFill>
                <a:latin typeface="Chalkboard" charset="0"/>
              </a:rPr>
              <a:t>Special Properties</a:t>
            </a:r>
          </a:p>
          <a:p>
            <a:pPr marL="228600" indent="-228600">
              <a:buFontTx/>
              <a:buChar char="•"/>
            </a:pPr>
            <a:r>
              <a:rPr lang="en-US" sz="1600">
                <a:solidFill>
                  <a:schemeClr val="tx2"/>
                </a:solidFill>
                <a:latin typeface="Chalkboard" charset="0"/>
              </a:rPr>
              <a:t>Strain free for Polarization or DIC</a:t>
            </a:r>
          </a:p>
          <a:p>
            <a:pPr marL="228600" indent="-228600">
              <a:buFontTx/>
              <a:buChar char="•"/>
            </a:pPr>
            <a:endParaRPr lang="en-US" sz="1600">
              <a:solidFill>
                <a:schemeClr val="tx2"/>
              </a:solidFill>
              <a:latin typeface="Chalkboard" charset="0"/>
            </a:endParaRPr>
          </a:p>
          <a:p>
            <a:pPr marL="228600" indent="-228600">
              <a:buFontTx/>
              <a:buChar char="•"/>
            </a:pPr>
            <a:endParaRPr lang="en-US" sz="1600">
              <a:solidFill>
                <a:schemeClr val="tx2"/>
              </a:solidFill>
              <a:latin typeface="Chalkboard" charset="0"/>
            </a:endParaRPr>
          </a:p>
          <a:p>
            <a:pPr marL="228600" indent="-228600" algn="ctr"/>
            <a:r>
              <a:rPr lang="en-US" sz="2000" b="1">
                <a:solidFill>
                  <a:schemeClr val="tx2"/>
                </a:solidFill>
                <a:latin typeface="Chalkboard" charset="0"/>
              </a:rPr>
              <a:t>Features</a:t>
            </a:r>
          </a:p>
          <a:p>
            <a:pPr marL="228600" indent="-228600">
              <a:buFontTx/>
              <a:buChar char="•"/>
            </a:pPr>
            <a:r>
              <a:rPr lang="en-US" sz="1600">
                <a:solidFill>
                  <a:schemeClr val="tx2"/>
                </a:solidFill>
                <a:latin typeface="Chalkboard" charset="0"/>
              </a:rPr>
              <a:t>Correction collar for spherical aberration</a:t>
            </a:r>
          </a:p>
          <a:p>
            <a:pPr marL="228600" indent="-228600">
              <a:buFontTx/>
              <a:buChar char="•"/>
            </a:pPr>
            <a:r>
              <a:rPr lang="en-US" sz="1600">
                <a:solidFill>
                  <a:schemeClr val="tx2"/>
                </a:solidFill>
                <a:latin typeface="Chalkboard" charset="0"/>
              </a:rPr>
              <a:t>Iris</a:t>
            </a:r>
          </a:p>
          <a:p>
            <a:pPr marL="228600" indent="-228600">
              <a:buFontTx/>
              <a:buChar char="•"/>
            </a:pPr>
            <a:r>
              <a:rPr lang="en-US" sz="1600">
                <a:solidFill>
                  <a:schemeClr val="tx2"/>
                </a:solidFill>
                <a:latin typeface="Chalkboard" charset="0"/>
              </a:rPr>
              <a:t>Spring-loaded front end</a:t>
            </a:r>
          </a:p>
          <a:p>
            <a:pPr marL="228600" indent="-228600">
              <a:buFontTx/>
              <a:buChar char="•"/>
            </a:pPr>
            <a:r>
              <a:rPr lang="en-US" sz="1600">
                <a:solidFill>
                  <a:schemeClr val="tx2"/>
                </a:solidFill>
                <a:latin typeface="Chalkboard" charset="0"/>
              </a:rPr>
              <a:t>Lockable front end</a:t>
            </a:r>
          </a:p>
        </p:txBody>
      </p:sp>
      <p:sp>
        <p:nvSpPr>
          <p:cNvPr id="47113" name="Rectangle 9"/>
          <p:cNvSpPr>
            <a:spLocks noChangeArrowheads="1"/>
          </p:cNvSpPr>
          <p:nvPr/>
        </p:nvSpPr>
        <p:spPr bwMode="auto">
          <a:xfrm>
            <a:off x="628650" y="3136900"/>
            <a:ext cx="3062288" cy="328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28600" indent="-228600" algn="ctr"/>
            <a:r>
              <a:rPr lang="en-US" sz="2000" b="1">
                <a:solidFill>
                  <a:schemeClr val="tx2"/>
                </a:solidFill>
                <a:latin typeface="Chalkboard" charset="0"/>
              </a:rPr>
              <a:t>Basic properties</a:t>
            </a:r>
          </a:p>
          <a:p>
            <a:pPr marL="228600" indent="-228600">
              <a:buFontTx/>
              <a:buChar char="•"/>
            </a:pPr>
            <a:r>
              <a:rPr lang="en-US" sz="1600">
                <a:solidFill>
                  <a:schemeClr val="tx2"/>
                </a:solidFill>
                <a:latin typeface="Chalkboard" charset="0"/>
              </a:rPr>
              <a:t>Magnification</a:t>
            </a:r>
          </a:p>
          <a:p>
            <a:pPr marL="228600" indent="-228600">
              <a:buFontTx/>
              <a:buChar char="•"/>
            </a:pPr>
            <a:r>
              <a:rPr lang="en-US" sz="1600">
                <a:solidFill>
                  <a:schemeClr val="tx2"/>
                </a:solidFill>
                <a:latin typeface="Chalkboard" charset="0"/>
              </a:rPr>
              <a:t>Numerical Aperture (NA)</a:t>
            </a:r>
          </a:p>
          <a:p>
            <a:pPr marL="228600" indent="-228600">
              <a:buFontTx/>
              <a:buChar char="•"/>
            </a:pPr>
            <a:r>
              <a:rPr lang="en-US" sz="1600">
                <a:solidFill>
                  <a:schemeClr val="tx2"/>
                </a:solidFill>
                <a:latin typeface="Chalkboard" charset="0"/>
              </a:rPr>
              <a:t>Infinite or finite conjugate</a:t>
            </a:r>
          </a:p>
          <a:p>
            <a:pPr marL="228600" indent="-228600">
              <a:buFontTx/>
              <a:buChar char="•"/>
            </a:pPr>
            <a:r>
              <a:rPr lang="en-US" sz="1600">
                <a:solidFill>
                  <a:schemeClr val="tx2"/>
                </a:solidFill>
                <a:latin typeface="Chalkboard" charset="0"/>
              </a:rPr>
              <a:t>Cover slip thickness if any</a:t>
            </a:r>
          </a:p>
          <a:p>
            <a:pPr marL="228600" indent="-228600">
              <a:buFontTx/>
              <a:buChar char="•"/>
            </a:pPr>
            <a:r>
              <a:rPr lang="en-US" sz="1600">
                <a:solidFill>
                  <a:schemeClr val="tx2"/>
                </a:solidFill>
                <a:latin typeface="Chalkboard" charset="0"/>
              </a:rPr>
              <a:t>Immersion fluid if any</a:t>
            </a:r>
          </a:p>
          <a:p>
            <a:pPr marL="228600" indent="-228600">
              <a:buFontTx/>
              <a:buChar char="•"/>
            </a:pPr>
            <a:endParaRPr lang="en-US" sz="1600">
              <a:solidFill>
                <a:schemeClr val="tx2"/>
              </a:solidFill>
              <a:latin typeface="Chalkboard" charset="0"/>
            </a:endParaRPr>
          </a:p>
          <a:p>
            <a:pPr marL="228600" indent="-228600">
              <a:buFontTx/>
              <a:buChar char="•"/>
            </a:pPr>
            <a:endParaRPr lang="en-US" sz="1600">
              <a:solidFill>
                <a:schemeClr val="tx2"/>
              </a:solidFill>
              <a:latin typeface="Chalkboard" charset="0"/>
            </a:endParaRPr>
          </a:p>
          <a:p>
            <a:pPr marL="228600" indent="-228600" algn="ctr"/>
            <a:r>
              <a:rPr lang="en-US" sz="2000" b="1">
                <a:solidFill>
                  <a:schemeClr val="tx2"/>
                </a:solidFill>
                <a:latin typeface="Chalkboard" charset="0"/>
              </a:rPr>
              <a:t>Correction class</a:t>
            </a:r>
          </a:p>
          <a:p>
            <a:pPr marL="228600" indent="-228600">
              <a:buFontTx/>
              <a:buChar char="•"/>
            </a:pPr>
            <a:r>
              <a:rPr lang="en-US" sz="1600">
                <a:solidFill>
                  <a:schemeClr val="tx2"/>
                </a:solidFill>
                <a:latin typeface="Chalkboard" charset="0"/>
              </a:rPr>
              <a:t>Achromat</a:t>
            </a:r>
          </a:p>
          <a:p>
            <a:pPr marL="228600" indent="-228600">
              <a:buFontTx/>
              <a:buChar char="•"/>
            </a:pPr>
            <a:r>
              <a:rPr lang="en-US" sz="1600">
                <a:solidFill>
                  <a:schemeClr val="tx2"/>
                </a:solidFill>
                <a:latin typeface="Chalkboard" charset="0"/>
              </a:rPr>
              <a:t>Fluor</a:t>
            </a:r>
          </a:p>
          <a:p>
            <a:pPr marL="228600" indent="-228600">
              <a:buFontTx/>
              <a:buChar char="•"/>
            </a:pPr>
            <a:r>
              <a:rPr lang="en-US" sz="1600">
                <a:solidFill>
                  <a:schemeClr val="tx2"/>
                </a:solidFill>
                <a:latin typeface="Chalkboard" charset="0"/>
              </a:rPr>
              <a:t>Apochromat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136525" y="-144463"/>
            <a:ext cx="3124200" cy="3106738"/>
            <a:chOff x="236" y="112"/>
            <a:chExt cx="1497" cy="1488"/>
          </a:xfrm>
        </p:grpSpPr>
        <p:pic>
          <p:nvPicPr>
            <p:cNvPr id="4710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36" y="181"/>
              <a:ext cx="1497" cy="1376"/>
            </a:xfrm>
            <a:prstGeom prst="rect">
              <a:avLst/>
            </a:prstGeom>
            <a:noFill/>
          </p:spPr>
        </p:pic>
        <p:sp>
          <p:nvSpPr>
            <p:cNvPr id="47108" name="Rectangle 4"/>
            <p:cNvSpPr>
              <a:spLocks noChangeArrowheads="1"/>
            </p:cNvSpPr>
            <p:nvPr/>
          </p:nvSpPr>
          <p:spPr bwMode="auto">
            <a:xfrm>
              <a:off x="731" y="1456"/>
              <a:ext cx="480" cy="14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14" name="Rectangle 10"/>
            <p:cNvSpPr>
              <a:spLocks noChangeArrowheads="1"/>
            </p:cNvSpPr>
            <p:nvPr/>
          </p:nvSpPr>
          <p:spPr bwMode="auto">
            <a:xfrm>
              <a:off x="352" y="112"/>
              <a:ext cx="1206" cy="14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10" grpId="0" autoUpdateAnimBg="0"/>
      <p:bldP spid="47113" grpId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en-US"/>
              <a:t>Further reading</a:t>
            </a:r>
          </a:p>
        </p:txBody>
      </p:sp>
      <p:sp>
        <p:nvSpPr>
          <p:cNvPr id="114691" name="Text Box 3"/>
          <p:cNvSpPr txBox="1">
            <a:spLocks noChangeArrowheads="1"/>
          </p:cNvSpPr>
          <p:nvPr/>
        </p:nvSpPr>
        <p:spPr bwMode="auto">
          <a:xfrm>
            <a:off x="533400" y="1143000"/>
            <a:ext cx="822960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 dirty="0">
                <a:latin typeface="Arial" charset="0"/>
                <a:ea typeface="ヒラギノ角ゴ Pro W3" pitchFamily="84" charset="-128"/>
              </a:rPr>
              <a:t>www.microscopyu.com</a:t>
            </a:r>
          </a:p>
          <a:p>
            <a:pPr eaLnBrk="1" hangingPunct="1">
              <a:spcBef>
                <a:spcPct val="50000"/>
              </a:spcBef>
            </a:pPr>
            <a:r>
              <a:rPr lang="en-US" sz="2400" dirty="0">
                <a:latin typeface="Arial" charset="0"/>
                <a:ea typeface="ヒラギノ角ゴ Pro W3" pitchFamily="84" charset="-128"/>
              </a:rPr>
              <a:t>micro.magnet.fsu.edu</a:t>
            </a:r>
          </a:p>
          <a:p>
            <a:pPr eaLnBrk="1" hangingPunct="1">
              <a:spcBef>
                <a:spcPct val="50000"/>
              </a:spcBef>
            </a:pPr>
            <a:r>
              <a:rPr lang="en-US" sz="2400" dirty="0" smtClean="0">
                <a:latin typeface="Arial" charset="0"/>
                <a:ea typeface="ヒラギノ角ゴ Pro W3" pitchFamily="84" charset="-128"/>
              </a:rPr>
              <a:t>Michael </a:t>
            </a:r>
            <a:r>
              <a:rPr lang="en-US" sz="2400" smtClean="0">
                <a:latin typeface="Arial" charset="0"/>
                <a:ea typeface="ヒラギノ角ゴ Pro W3" pitchFamily="84" charset="-128"/>
              </a:rPr>
              <a:t>W. Davidson </a:t>
            </a:r>
            <a:r>
              <a:rPr lang="en-US" sz="2400" dirty="0" smtClean="0">
                <a:latin typeface="Arial" charset="0"/>
                <a:ea typeface="ヒラギノ角ゴ Pro W3" pitchFamily="84" charset="-128"/>
              </a:rPr>
              <a:t>and Douglas </a:t>
            </a:r>
            <a:r>
              <a:rPr lang="en-US" sz="2400" dirty="0">
                <a:latin typeface="Arial" charset="0"/>
                <a:ea typeface="ヒラギノ角ゴ Pro W3" pitchFamily="84" charset="-128"/>
              </a:rPr>
              <a:t>B. Murphy “Fundamentals of Light Microscopy and Electronic Imaging”</a:t>
            </a:r>
          </a:p>
          <a:p>
            <a:pPr eaLnBrk="1" hangingPunct="1">
              <a:spcBef>
                <a:spcPct val="50000"/>
              </a:spcBef>
            </a:pPr>
            <a:r>
              <a:rPr lang="en-US" sz="2400" dirty="0">
                <a:latin typeface="Arial" charset="0"/>
                <a:ea typeface="ヒラギノ角ゴ Pro W3" pitchFamily="84" charset="-128"/>
              </a:rPr>
              <a:t>James Pawley, Ed. “Handbook of Biological Confocal Microscopy, 3rd ed.”</a:t>
            </a:r>
          </a:p>
        </p:txBody>
      </p:sp>
      <p:sp>
        <p:nvSpPr>
          <p:cNvPr id="114692" name="Text Box 4"/>
          <p:cNvSpPr txBox="1">
            <a:spLocks noChangeArrowheads="1"/>
          </p:cNvSpPr>
          <p:nvPr/>
        </p:nvSpPr>
        <p:spPr bwMode="auto">
          <a:xfrm>
            <a:off x="2438400" y="5257800"/>
            <a:ext cx="4191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800">
                <a:latin typeface="Arial" charset="0"/>
                <a:ea typeface="ヒラギノ角ゴ Pro W3" pitchFamily="84" charset="-128"/>
              </a:rPr>
              <a:t>Acknowledgements</a:t>
            </a:r>
          </a:p>
        </p:txBody>
      </p:sp>
      <p:sp>
        <p:nvSpPr>
          <p:cNvPr id="114693" name="Text Box 5"/>
          <p:cNvSpPr txBox="1">
            <a:spLocks noChangeArrowheads="1"/>
          </p:cNvSpPr>
          <p:nvPr/>
        </p:nvSpPr>
        <p:spPr bwMode="auto">
          <a:xfrm>
            <a:off x="609600" y="6096000"/>
            <a:ext cx="7696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dirty="0">
                <a:latin typeface="Arial" charset="0"/>
                <a:ea typeface="ヒラギノ角ゴ Pro W3" pitchFamily="84" charset="-128"/>
              </a:rPr>
              <a:t>Ron Vale / Mats </a:t>
            </a:r>
            <a:r>
              <a:rPr lang="en-US" dirty="0" err="1" smtClean="0">
                <a:latin typeface="Arial" charset="0"/>
                <a:ea typeface="ヒラギノ角ゴ Pro W3" pitchFamily="84" charset="-128"/>
              </a:rPr>
              <a:t>Gustafsson</a:t>
            </a:r>
            <a:r>
              <a:rPr lang="en-US" dirty="0" smtClean="0">
                <a:latin typeface="Arial" charset="0"/>
                <a:ea typeface="ヒラギノ角ゴ Pro W3" pitchFamily="84" charset="-128"/>
              </a:rPr>
              <a:t> / Steve Ross</a:t>
            </a:r>
            <a:endParaRPr lang="en-US" dirty="0">
              <a:latin typeface="Arial" charset="0"/>
              <a:ea typeface="ヒラギノ角ゴ Pro W3" pitchFamily="8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60338"/>
            <a:ext cx="7797800" cy="1328737"/>
          </a:xfrm>
        </p:spPr>
        <p:txBody>
          <a:bodyPr/>
          <a:lstStyle/>
          <a:p>
            <a:r>
              <a:rPr lang="en-US" sz="3200"/>
              <a:t>The focal length of a lens</a:t>
            </a:r>
            <a:br>
              <a:rPr lang="en-US" sz="3200"/>
            </a:br>
            <a:r>
              <a:rPr lang="en-US" sz="3200"/>
              <a:t>depends on the refractive index…</a:t>
            </a:r>
          </a:p>
        </p:txBody>
      </p:sp>
      <p:sp>
        <p:nvSpPr>
          <p:cNvPr id="37892" name="Freeform 4"/>
          <p:cNvSpPr>
            <a:spLocks/>
          </p:cNvSpPr>
          <p:nvPr/>
        </p:nvSpPr>
        <p:spPr bwMode="auto">
          <a:xfrm>
            <a:off x="4368800" y="1871663"/>
            <a:ext cx="1012825" cy="2738437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1836738" y="2305050"/>
            <a:ext cx="4413250" cy="1881188"/>
            <a:chOff x="816" y="1680"/>
            <a:chExt cx="2928" cy="1248"/>
          </a:xfrm>
        </p:grpSpPr>
        <p:sp>
          <p:nvSpPr>
            <p:cNvPr id="37900" name="Freeform 12"/>
            <p:cNvSpPr>
              <a:spLocks/>
            </p:cNvSpPr>
            <p:nvPr/>
          </p:nvSpPr>
          <p:spPr bwMode="auto">
            <a:xfrm flipV="1">
              <a:off x="816" y="1680"/>
              <a:ext cx="2928" cy="12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64" y="0"/>
                </a:cxn>
                <a:cxn ang="0">
                  <a:pos x="2352" y="96"/>
                </a:cxn>
                <a:cxn ang="0">
                  <a:pos x="2928" y="672"/>
                </a:cxn>
                <a:cxn ang="0">
                  <a:pos x="2352" y="1248"/>
                </a:cxn>
                <a:cxn ang="0">
                  <a:pos x="2064" y="1344"/>
                </a:cxn>
                <a:cxn ang="0">
                  <a:pos x="0" y="1344"/>
                </a:cxn>
              </a:cxnLst>
              <a:rect l="0" t="0" r="r" b="b"/>
              <a:pathLst>
                <a:path w="2928" h="1344">
                  <a:moveTo>
                    <a:pt x="0" y="0"/>
                  </a:moveTo>
                  <a:lnTo>
                    <a:pt x="2064" y="0"/>
                  </a:lnTo>
                  <a:lnTo>
                    <a:pt x="2352" y="96"/>
                  </a:lnTo>
                  <a:lnTo>
                    <a:pt x="2928" y="672"/>
                  </a:lnTo>
                  <a:lnTo>
                    <a:pt x="2352" y="1248"/>
                  </a:lnTo>
                  <a:lnTo>
                    <a:pt x="2064" y="1344"/>
                  </a:lnTo>
                  <a:lnTo>
                    <a:pt x="0" y="1344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1" name="Freeform 13"/>
            <p:cNvSpPr>
              <a:spLocks/>
            </p:cNvSpPr>
            <p:nvPr/>
          </p:nvSpPr>
          <p:spPr bwMode="auto">
            <a:xfrm flipV="1">
              <a:off x="816" y="1776"/>
              <a:ext cx="2928" cy="105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64" y="0"/>
                </a:cxn>
                <a:cxn ang="0">
                  <a:pos x="2352" y="96"/>
                </a:cxn>
                <a:cxn ang="0">
                  <a:pos x="2928" y="672"/>
                </a:cxn>
                <a:cxn ang="0">
                  <a:pos x="2352" y="1248"/>
                </a:cxn>
                <a:cxn ang="0">
                  <a:pos x="2064" y="1344"/>
                </a:cxn>
                <a:cxn ang="0">
                  <a:pos x="0" y="1344"/>
                </a:cxn>
              </a:cxnLst>
              <a:rect l="0" t="0" r="r" b="b"/>
              <a:pathLst>
                <a:path w="2928" h="1344">
                  <a:moveTo>
                    <a:pt x="0" y="0"/>
                  </a:moveTo>
                  <a:lnTo>
                    <a:pt x="2064" y="0"/>
                  </a:lnTo>
                  <a:lnTo>
                    <a:pt x="2352" y="96"/>
                  </a:lnTo>
                  <a:lnTo>
                    <a:pt x="2928" y="672"/>
                  </a:lnTo>
                  <a:lnTo>
                    <a:pt x="2352" y="1248"/>
                  </a:lnTo>
                  <a:lnTo>
                    <a:pt x="2064" y="1344"/>
                  </a:lnTo>
                  <a:lnTo>
                    <a:pt x="0" y="1344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2" name="Freeform 14"/>
            <p:cNvSpPr>
              <a:spLocks/>
            </p:cNvSpPr>
            <p:nvPr/>
          </p:nvSpPr>
          <p:spPr bwMode="auto">
            <a:xfrm flipV="1">
              <a:off x="816" y="1872"/>
              <a:ext cx="2928" cy="8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64" y="0"/>
                </a:cxn>
                <a:cxn ang="0">
                  <a:pos x="2352" y="96"/>
                </a:cxn>
                <a:cxn ang="0">
                  <a:pos x="2928" y="672"/>
                </a:cxn>
                <a:cxn ang="0">
                  <a:pos x="2352" y="1248"/>
                </a:cxn>
                <a:cxn ang="0">
                  <a:pos x="2064" y="1344"/>
                </a:cxn>
                <a:cxn ang="0">
                  <a:pos x="0" y="1344"/>
                </a:cxn>
              </a:cxnLst>
              <a:rect l="0" t="0" r="r" b="b"/>
              <a:pathLst>
                <a:path w="2928" h="1344">
                  <a:moveTo>
                    <a:pt x="0" y="0"/>
                  </a:moveTo>
                  <a:lnTo>
                    <a:pt x="2064" y="0"/>
                  </a:lnTo>
                  <a:lnTo>
                    <a:pt x="2352" y="96"/>
                  </a:lnTo>
                  <a:lnTo>
                    <a:pt x="2928" y="672"/>
                  </a:lnTo>
                  <a:lnTo>
                    <a:pt x="2352" y="1248"/>
                  </a:lnTo>
                  <a:lnTo>
                    <a:pt x="2064" y="1344"/>
                  </a:lnTo>
                  <a:lnTo>
                    <a:pt x="0" y="1344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3" name="Freeform 15"/>
            <p:cNvSpPr>
              <a:spLocks/>
            </p:cNvSpPr>
            <p:nvPr/>
          </p:nvSpPr>
          <p:spPr bwMode="auto">
            <a:xfrm flipV="1">
              <a:off x="816" y="1968"/>
              <a:ext cx="2928" cy="67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64" y="0"/>
                </a:cxn>
                <a:cxn ang="0">
                  <a:pos x="2352" y="96"/>
                </a:cxn>
                <a:cxn ang="0">
                  <a:pos x="2928" y="672"/>
                </a:cxn>
                <a:cxn ang="0">
                  <a:pos x="2352" y="1248"/>
                </a:cxn>
                <a:cxn ang="0">
                  <a:pos x="2064" y="1344"/>
                </a:cxn>
                <a:cxn ang="0">
                  <a:pos x="0" y="1344"/>
                </a:cxn>
              </a:cxnLst>
              <a:rect l="0" t="0" r="r" b="b"/>
              <a:pathLst>
                <a:path w="2928" h="1344">
                  <a:moveTo>
                    <a:pt x="0" y="0"/>
                  </a:moveTo>
                  <a:lnTo>
                    <a:pt x="2064" y="0"/>
                  </a:lnTo>
                  <a:lnTo>
                    <a:pt x="2352" y="96"/>
                  </a:lnTo>
                  <a:lnTo>
                    <a:pt x="2928" y="672"/>
                  </a:lnTo>
                  <a:lnTo>
                    <a:pt x="2352" y="1248"/>
                  </a:lnTo>
                  <a:lnTo>
                    <a:pt x="2064" y="1344"/>
                  </a:lnTo>
                  <a:lnTo>
                    <a:pt x="0" y="1344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4" name="Freeform 16"/>
            <p:cNvSpPr>
              <a:spLocks/>
            </p:cNvSpPr>
            <p:nvPr/>
          </p:nvSpPr>
          <p:spPr bwMode="auto">
            <a:xfrm flipV="1">
              <a:off x="816" y="2064"/>
              <a:ext cx="2928" cy="4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64" y="0"/>
                </a:cxn>
                <a:cxn ang="0">
                  <a:pos x="2352" y="96"/>
                </a:cxn>
                <a:cxn ang="0">
                  <a:pos x="2928" y="672"/>
                </a:cxn>
                <a:cxn ang="0">
                  <a:pos x="2352" y="1248"/>
                </a:cxn>
                <a:cxn ang="0">
                  <a:pos x="2064" y="1344"/>
                </a:cxn>
                <a:cxn ang="0">
                  <a:pos x="0" y="1344"/>
                </a:cxn>
              </a:cxnLst>
              <a:rect l="0" t="0" r="r" b="b"/>
              <a:pathLst>
                <a:path w="2928" h="1344">
                  <a:moveTo>
                    <a:pt x="0" y="0"/>
                  </a:moveTo>
                  <a:lnTo>
                    <a:pt x="2064" y="0"/>
                  </a:lnTo>
                  <a:lnTo>
                    <a:pt x="2352" y="96"/>
                  </a:lnTo>
                  <a:lnTo>
                    <a:pt x="2928" y="672"/>
                  </a:lnTo>
                  <a:lnTo>
                    <a:pt x="2352" y="1248"/>
                  </a:lnTo>
                  <a:lnTo>
                    <a:pt x="2064" y="1344"/>
                  </a:lnTo>
                  <a:lnTo>
                    <a:pt x="0" y="1344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5" name="Freeform 17"/>
            <p:cNvSpPr>
              <a:spLocks/>
            </p:cNvSpPr>
            <p:nvPr/>
          </p:nvSpPr>
          <p:spPr bwMode="auto">
            <a:xfrm flipV="1">
              <a:off x="816" y="2160"/>
              <a:ext cx="2928" cy="2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64" y="0"/>
                </a:cxn>
                <a:cxn ang="0">
                  <a:pos x="2352" y="96"/>
                </a:cxn>
                <a:cxn ang="0">
                  <a:pos x="2928" y="672"/>
                </a:cxn>
                <a:cxn ang="0">
                  <a:pos x="2352" y="1248"/>
                </a:cxn>
                <a:cxn ang="0">
                  <a:pos x="2064" y="1344"/>
                </a:cxn>
                <a:cxn ang="0">
                  <a:pos x="0" y="1344"/>
                </a:cxn>
              </a:cxnLst>
              <a:rect l="0" t="0" r="r" b="b"/>
              <a:pathLst>
                <a:path w="2928" h="1344">
                  <a:moveTo>
                    <a:pt x="0" y="0"/>
                  </a:moveTo>
                  <a:lnTo>
                    <a:pt x="2064" y="0"/>
                  </a:lnTo>
                  <a:lnTo>
                    <a:pt x="2352" y="96"/>
                  </a:lnTo>
                  <a:lnTo>
                    <a:pt x="2928" y="672"/>
                  </a:lnTo>
                  <a:lnTo>
                    <a:pt x="2352" y="1248"/>
                  </a:lnTo>
                  <a:lnTo>
                    <a:pt x="2064" y="1344"/>
                  </a:lnTo>
                  <a:lnTo>
                    <a:pt x="0" y="1344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6" name="Freeform 18"/>
            <p:cNvSpPr>
              <a:spLocks/>
            </p:cNvSpPr>
            <p:nvPr/>
          </p:nvSpPr>
          <p:spPr bwMode="auto">
            <a:xfrm flipV="1">
              <a:off x="816" y="2256"/>
              <a:ext cx="2928" cy="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64" y="0"/>
                </a:cxn>
                <a:cxn ang="0">
                  <a:pos x="2352" y="96"/>
                </a:cxn>
                <a:cxn ang="0">
                  <a:pos x="2928" y="672"/>
                </a:cxn>
                <a:cxn ang="0">
                  <a:pos x="2352" y="1248"/>
                </a:cxn>
                <a:cxn ang="0">
                  <a:pos x="2064" y="1344"/>
                </a:cxn>
                <a:cxn ang="0">
                  <a:pos x="0" y="1344"/>
                </a:cxn>
              </a:cxnLst>
              <a:rect l="0" t="0" r="r" b="b"/>
              <a:pathLst>
                <a:path w="2928" h="1344">
                  <a:moveTo>
                    <a:pt x="0" y="0"/>
                  </a:moveTo>
                  <a:lnTo>
                    <a:pt x="2064" y="0"/>
                  </a:lnTo>
                  <a:lnTo>
                    <a:pt x="2352" y="96"/>
                  </a:lnTo>
                  <a:lnTo>
                    <a:pt x="2928" y="672"/>
                  </a:lnTo>
                  <a:lnTo>
                    <a:pt x="2352" y="1248"/>
                  </a:lnTo>
                  <a:lnTo>
                    <a:pt x="2064" y="1344"/>
                  </a:lnTo>
                  <a:lnTo>
                    <a:pt x="0" y="1344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7907" name="Rectangle 19"/>
          <p:cNvSpPr>
            <a:spLocks noChangeArrowheads="1"/>
          </p:cNvSpPr>
          <p:nvPr/>
        </p:nvSpPr>
        <p:spPr bwMode="auto">
          <a:xfrm>
            <a:off x="5272088" y="4411663"/>
            <a:ext cx="1206500" cy="728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2000">
                <a:latin typeface="Chalkboard" charset="0"/>
              </a:rPr>
              <a:t>Focal length </a:t>
            </a:r>
            <a:r>
              <a:rPr lang="en-US" sz="2000" i="1">
                <a:latin typeface="Helvetica Neue" charset="0"/>
              </a:rPr>
              <a:t>f</a:t>
            </a:r>
            <a:endParaRPr lang="en-US" sz="2000">
              <a:latin typeface="Helvetica Neue" charset="0"/>
            </a:endParaRPr>
          </a:p>
        </p:txBody>
      </p:sp>
      <p:sp>
        <p:nvSpPr>
          <p:cNvPr id="37908" name="Line 20"/>
          <p:cNvSpPr>
            <a:spLocks noChangeShapeType="1"/>
          </p:cNvSpPr>
          <p:nvPr/>
        </p:nvSpPr>
        <p:spPr bwMode="auto">
          <a:xfrm>
            <a:off x="5268913" y="4259263"/>
            <a:ext cx="9890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09" name="Line 21"/>
          <p:cNvSpPr>
            <a:spLocks noChangeShapeType="1"/>
          </p:cNvSpPr>
          <p:nvPr/>
        </p:nvSpPr>
        <p:spPr bwMode="auto">
          <a:xfrm>
            <a:off x="6273800" y="3205163"/>
            <a:ext cx="0" cy="13033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28" name="AutoShape 40"/>
          <p:cNvSpPr>
            <a:spLocks noChangeArrowheads="1"/>
          </p:cNvSpPr>
          <p:nvPr/>
        </p:nvSpPr>
        <p:spPr bwMode="auto">
          <a:xfrm>
            <a:off x="2003425" y="5322888"/>
            <a:ext cx="2590800" cy="681037"/>
          </a:xfrm>
          <a:prstGeom prst="roundRect">
            <a:avLst>
              <a:gd name="adj" fmla="val 16667"/>
            </a:avLst>
          </a:prstGeom>
          <a:solidFill>
            <a:srgbClr val="E6F6FF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marL="228600" indent="-228600"/>
            <a:r>
              <a:rPr lang="en-US" sz="3200">
                <a:solidFill>
                  <a:schemeClr val="tx2"/>
                </a:solidFill>
                <a:latin typeface="Chalkboard" charset="0"/>
              </a:rPr>
              <a:t>f </a:t>
            </a:r>
            <a:r>
              <a:rPr lang="en-US" sz="3200">
                <a:solidFill>
                  <a:schemeClr val="tx2"/>
                </a:solidFill>
                <a:latin typeface="Chalkboard" charset="0"/>
                <a:sym typeface="Symbol" pitchFamily="18" charset="2"/>
              </a:rPr>
              <a:t></a:t>
            </a:r>
            <a:r>
              <a:rPr lang="en-US" sz="3200">
                <a:solidFill>
                  <a:schemeClr val="tx2"/>
                </a:solidFill>
                <a:latin typeface="Chalkboard" charset="0"/>
              </a:rPr>
              <a:t> 1/(n-1)</a:t>
            </a:r>
          </a:p>
        </p:txBody>
      </p:sp>
      <p:sp>
        <p:nvSpPr>
          <p:cNvPr id="37930" name="Rectangle 42"/>
          <p:cNvSpPr>
            <a:spLocks noChangeArrowheads="1"/>
          </p:cNvSpPr>
          <p:nvPr/>
        </p:nvSpPr>
        <p:spPr bwMode="auto">
          <a:xfrm>
            <a:off x="5867400" y="1784350"/>
            <a:ext cx="2338388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latin typeface="Chalkboard" charset="0"/>
              </a:rPr>
              <a:t>Refractive index </a:t>
            </a:r>
            <a:r>
              <a:rPr lang="en-US" sz="2000" i="1">
                <a:latin typeface="Helvetica Neue" charset="0"/>
              </a:rPr>
              <a:t>n</a:t>
            </a:r>
          </a:p>
        </p:txBody>
      </p:sp>
      <p:sp>
        <p:nvSpPr>
          <p:cNvPr id="37931" name="Line 43"/>
          <p:cNvSpPr>
            <a:spLocks noChangeShapeType="1"/>
          </p:cNvSpPr>
          <p:nvPr/>
        </p:nvSpPr>
        <p:spPr bwMode="auto">
          <a:xfrm flipH="1">
            <a:off x="5224463" y="2065338"/>
            <a:ext cx="642937" cy="144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24" name="Line 36"/>
          <p:cNvSpPr>
            <a:spLocks noChangeShapeType="1"/>
          </p:cNvSpPr>
          <p:nvPr/>
        </p:nvSpPr>
        <p:spPr bwMode="auto">
          <a:xfrm>
            <a:off x="2263775" y="2305050"/>
            <a:ext cx="809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33" name="Line 45"/>
          <p:cNvSpPr>
            <a:spLocks noChangeShapeType="1"/>
          </p:cNvSpPr>
          <p:nvPr/>
        </p:nvSpPr>
        <p:spPr bwMode="auto">
          <a:xfrm>
            <a:off x="2263775" y="2305050"/>
            <a:ext cx="809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34" name="Line 46"/>
          <p:cNvSpPr>
            <a:spLocks noChangeShapeType="1"/>
          </p:cNvSpPr>
          <p:nvPr/>
        </p:nvSpPr>
        <p:spPr bwMode="auto">
          <a:xfrm>
            <a:off x="2263775" y="2449513"/>
            <a:ext cx="809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35" name="Line 47"/>
          <p:cNvSpPr>
            <a:spLocks noChangeShapeType="1"/>
          </p:cNvSpPr>
          <p:nvPr/>
        </p:nvSpPr>
        <p:spPr bwMode="auto">
          <a:xfrm>
            <a:off x="2263775" y="2593975"/>
            <a:ext cx="809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36" name="Line 48"/>
          <p:cNvSpPr>
            <a:spLocks noChangeShapeType="1"/>
          </p:cNvSpPr>
          <p:nvPr/>
        </p:nvSpPr>
        <p:spPr bwMode="auto">
          <a:xfrm>
            <a:off x="2263775" y="2738438"/>
            <a:ext cx="809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37" name="Line 49"/>
          <p:cNvSpPr>
            <a:spLocks noChangeShapeType="1"/>
          </p:cNvSpPr>
          <p:nvPr/>
        </p:nvSpPr>
        <p:spPr bwMode="auto">
          <a:xfrm>
            <a:off x="2263775" y="2882900"/>
            <a:ext cx="809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38" name="Line 50"/>
          <p:cNvSpPr>
            <a:spLocks noChangeShapeType="1"/>
          </p:cNvSpPr>
          <p:nvPr/>
        </p:nvSpPr>
        <p:spPr bwMode="auto">
          <a:xfrm>
            <a:off x="2263775" y="3027363"/>
            <a:ext cx="809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39" name="Line 51"/>
          <p:cNvSpPr>
            <a:spLocks noChangeShapeType="1"/>
          </p:cNvSpPr>
          <p:nvPr/>
        </p:nvSpPr>
        <p:spPr bwMode="auto">
          <a:xfrm>
            <a:off x="2263775" y="3171825"/>
            <a:ext cx="809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40" name="Line 52"/>
          <p:cNvSpPr>
            <a:spLocks noChangeShapeType="1"/>
          </p:cNvSpPr>
          <p:nvPr/>
        </p:nvSpPr>
        <p:spPr bwMode="auto">
          <a:xfrm>
            <a:off x="2263775" y="3317875"/>
            <a:ext cx="809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41" name="Line 53"/>
          <p:cNvSpPr>
            <a:spLocks noChangeShapeType="1"/>
          </p:cNvSpPr>
          <p:nvPr/>
        </p:nvSpPr>
        <p:spPr bwMode="auto">
          <a:xfrm>
            <a:off x="2263775" y="3462338"/>
            <a:ext cx="809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42" name="Line 54"/>
          <p:cNvSpPr>
            <a:spLocks noChangeShapeType="1"/>
          </p:cNvSpPr>
          <p:nvPr/>
        </p:nvSpPr>
        <p:spPr bwMode="auto">
          <a:xfrm>
            <a:off x="2263775" y="3606800"/>
            <a:ext cx="809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43" name="Line 55"/>
          <p:cNvSpPr>
            <a:spLocks noChangeShapeType="1"/>
          </p:cNvSpPr>
          <p:nvPr/>
        </p:nvSpPr>
        <p:spPr bwMode="auto">
          <a:xfrm>
            <a:off x="2263775" y="3751263"/>
            <a:ext cx="809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44" name="Line 56"/>
          <p:cNvSpPr>
            <a:spLocks noChangeShapeType="1"/>
          </p:cNvSpPr>
          <p:nvPr/>
        </p:nvSpPr>
        <p:spPr bwMode="auto">
          <a:xfrm>
            <a:off x="2263775" y="3895725"/>
            <a:ext cx="809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45" name="Line 57"/>
          <p:cNvSpPr>
            <a:spLocks noChangeShapeType="1"/>
          </p:cNvSpPr>
          <p:nvPr/>
        </p:nvSpPr>
        <p:spPr bwMode="auto">
          <a:xfrm>
            <a:off x="2263775" y="4040188"/>
            <a:ext cx="809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46" name="Line 58"/>
          <p:cNvSpPr>
            <a:spLocks noChangeShapeType="1"/>
          </p:cNvSpPr>
          <p:nvPr/>
        </p:nvSpPr>
        <p:spPr bwMode="auto">
          <a:xfrm>
            <a:off x="2263775" y="4184650"/>
            <a:ext cx="809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28" grpId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60338"/>
            <a:ext cx="7781925" cy="1549400"/>
          </a:xfrm>
        </p:spPr>
        <p:txBody>
          <a:bodyPr>
            <a:normAutofit fontScale="90000"/>
          </a:bodyPr>
          <a:lstStyle/>
          <a:p>
            <a:r>
              <a:rPr lang="en-US" sz="3200" b="0"/>
              <a:t>… and the refractive index</a:t>
            </a:r>
            <a:br>
              <a:rPr lang="en-US" sz="3200" b="0"/>
            </a:br>
            <a:r>
              <a:rPr lang="en-US" sz="3200" b="0"/>
              <a:t>depends on the wavelength</a:t>
            </a:r>
            <a:br>
              <a:rPr lang="en-US" sz="3200" b="0"/>
            </a:br>
            <a:r>
              <a:rPr lang="en-US" sz="3200" b="0"/>
              <a:t>(“dispersion”)</a:t>
            </a:r>
            <a:endParaRPr lang="en-US" sz="3200"/>
          </a:p>
        </p:txBody>
      </p:sp>
      <p:pic>
        <p:nvPicPr>
          <p:cNvPr id="38944" name="Picture 3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66875" y="1846263"/>
            <a:ext cx="5738813" cy="4805362"/>
          </a:xfrm>
          <a:prstGeom prst="rect">
            <a:avLst/>
          </a:prstGeom>
          <a:noFill/>
        </p:spPr>
      </p:pic>
      <p:sp>
        <p:nvSpPr>
          <p:cNvPr id="38945" name="Rectangle 33"/>
          <p:cNvSpPr>
            <a:spLocks noChangeArrowheads="1"/>
          </p:cNvSpPr>
          <p:nvPr/>
        </p:nvSpPr>
        <p:spPr bwMode="auto">
          <a:xfrm>
            <a:off x="7967663" y="3549650"/>
            <a:ext cx="842962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>
                <a:latin typeface="Chalkboard" charset="0"/>
              </a:rPr>
              <a:t>Glass</a:t>
            </a:r>
          </a:p>
          <a:p>
            <a:pPr algn="ctr"/>
            <a:r>
              <a:rPr lang="en-US" sz="2000">
                <a:latin typeface="Chalkboard" charset="0"/>
              </a:rPr>
              <a:t>types</a:t>
            </a:r>
            <a:endParaRPr lang="en-US" sz="2000" i="1">
              <a:latin typeface="Helvetica Neue" charset="0"/>
            </a:endParaRPr>
          </a:p>
        </p:txBody>
      </p:sp>
      <p:sp>
        <p:nvSpPr>
          <p:cNvPr id="38946" name="Line 34"/>
          <p:cNvSpPr>
            <a:spLocks noChangeShapeType="1"/>
          </p:cNvSpPr>
          <p:nvPr/>
        </p:nvSpPr>
        <p:spPr bwMode="auto">
          <a:xfrm flipH="1" flipV="1">
            <a:off x="7196138" y="2514600"/>
            <a:ext cx="763587" cy="1100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8947" name="Line 35"/>
          <p:cNvSpPr>
            <a:spLocks noChangeShapeType="1"/>
          </p:cNvSpPr>
          <p:nvPr/>
        </p:nvSpPr>
        <p:spPr bwMode="auto">
          <a:xfrm flipH="1" flipV="1">
            <a:off x="7145338" y="3487738"/>
            <a:ext cx="814387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8948" name="Line 36"/>
          <p:cNvSpPr>
            <a:spLocks noChangeShapeType="1"/>
          </p:cNvSpPr>
          <p:nvPr/>
        </p:nvSpPr>
        <p:spPr bwMode="auto">
          <a:xfrm flipH="1">
            <a:off x="7119938" y="3875088"/>
            <a:ext cx="855662" cy="400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8949" name="Line 37"/>
          <p:cNvSpPr>
            <a:spLocks noChangeShapeType="1"/>
          </p:cNvSpPr>
          <p:nvPr/>
        </p:nvSpPr>
        <p:spPr bwMode="auto">
          <a:xfrm flipH="1">
            <a:off x="7119938" y="4008438"/>
            <a:ext cx="874712" cy="595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8950" name="Line 38"/>
          <p:cNvSpPr>
            <a:spLocks noChangeShapeType="1"/>
          </p:cNvSpPr>
          <p:nvPr/>
        </p:nvSpPr>
        <p:spPr bwMode="auto">
          <a:xfrm flipH="1">
            <a:off x="7119938" y="4135438"/>
            <a:ext cx="890587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8951" name="Line 39"/>
          <p:cNvSpPr>
            <a:spLocks noChangeShapeType="1"/>
          </p:cNvSpPr>
          <p:nvPr/>
        </p:nvSpPr>
        <p:spPr bwMode="auto">
          <a:xfrm flipH="1">
            <a:off x="7135813" y="4260850"/>
            <a:ext cx="874712" cy="1162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9925" y="261938"/>
            <a:ext cx="7772400" cy="1143000"/>
          </a:xfrm>
        </p:spPr>
        <p:txBody>
          <a:bodyPr/>
          <a:lstStyle/>
          <a:p>
            <a:r>
              <a:rPr lang="en-US">
                <a:sym typeface="Symbol" pitchFamily="18" charset="2"/>
              </a:rPr>
              <a:t> </a:t>
            </a:r>
            <a:r>
              <a:rPr lang="en-US"/>
              <a:t>Chromatic aberration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9938" y="1873250"/>
            <a:ext cx="7772400" cy="11255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Different colors get focused to different planes</a:t>
            </a:r>
          </a:p>
          <a:p>
            <a:pPr>
              <a:lnSpc>
                <a:spcPct val="90000"/>
              </a:lnSpc>
            </a:pPr>
            <a:r>
              <a:rPr lang="en-US"/>
              <a:t>Not good…</a:t>
            </a:r>
          </a:p>
        </p:txBody>
      </p:sp>
      <p:sp>
        <p:nvSpPr>
          <p:cNvPr id="55302" name="Freeform 6"/>
          <p:cNvSpPr>
            <a:spLocks/>
          </p:cNvSpPr>
          <p:nvPr/>
        </p:nvSpPr>
        <p:spPr bwMode="auto">
          <a:xfrm flipH="1">
            <a:off x="4052888" y="3810000"/>
            <a:ext cx="382587" cy="1417638"/>
          </a:xfrm>
          <a:custGeom>
            <a:avLst/>
            <a:gdLst/>
            <a:ahLst/>
            <a:cxnLst>
              <a:cxn ang="0">
                <a:pos x="259" y="1817"/>
              </a:cxn>
              <a:cxn ang="0">
                <a:pos x="379" y="1817"/>
              </a:cxn>
              <a:cxn ang="0">
                <a:pos x="379" y="0"/>
              </a:cxn>
              <a:cxn ang="0">
                <a:pos x="259" y="0"/>
              </a:cxn>
              <a:cxn ang="0">
                <a:pos x="259" y="1817"/>
              </a:cxn>
            </a:cxnLst>
            <a:rect l="0" t="0" r="r" b="b"/>
            <a:pathLst>
              <a:path w="662" h="1819">
                <a:moveTo>
                  <a:pt x="259" y="1817"/>
                </a:moveTo>
                <a:cubicBezTo>
                  <a:pt x="318" y="1817"/>
                  <a:pt x="267" y="1819"/>
                  <a:pt x="379" y="1817"/>
                </a:cubicBezTo>
                <a:cubicBezTo>
                  <a:pt x="587" y="1387"/>
                  <a:pt x="662" y="613"/>
                  <a:pt x="379" y="0"/>
                </a:cubicBezTo>
                <a:cubicBezTo>
                  <a:pt x="379" y="0"/>
                  <a:pt x="318" y="0"/>
                  <a:pt x="259" y="0"/>
                </a:cubicBezTo>
                <a:cubicBezTo>
                  <a:pt x="0" y="635"/>
                  <a:pt x="27" y="1237"/>
                  <a:pt x="259" y="1817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5304" name="Freeform 8"/>
          <p:cNvSpPr>
            <a:spLocks/>
          </p:cNvSpPr>
          <p:nvPr/>
        </p:nvSpPr>
        <p:spPr bwMode="auto">
          <a:xfrm flipH="1">
            <a:off x="2103438" y="3865563"/>
            <a:ext cx="4149725" cy="1306512"/>
          </a:xfrm>
          <a:custGeom>
            <a:avLst/>
            <a:gdLst/>
            <a:ahLst/>
            <a:cxnLst>
              <a:cxn ang="0">
                <a:pos x="2614" y="960"/>
              </a:cxn>
              <a:cxn ang="0">
                <a:pos x="1262" y="957"/>
              </a:cxn>
              <a:cxn ang="0">
                <a:pos x="0" y="475"/>
              </a:cxn>
              <a:cxn ang="0">
                <a:pos x="1256" y="2"/>
              </a:cxn>
              <a:cxn ang="0">
                <a:pos x="2592" y="0"/>
              </a:cxn>
            </a:cxnLst>
            <a:rect l="0" t="0" r="r" b="b"/>
            <a:pathLst>
              <a:path w="2614" h="960">
                <a:moveTo>
                  <a:pt x="2614" y="960"/>
                </a:moveTo>
                <a:lnTo>
                  <a:pt x="1262" y="957"/>
                </a:lnTo>
                <a:lnTo>
                  <a:pt x="0" y="475"/>
                </a:lnTo>
                <a:lnTo>
                  <a:pt x="1256" y="2"/>
                </a:lnTo>
                <a:lnTo>
                  <a:pt x="2592" y="0"/>
                </a:lnTo>
              </a:path>
            </a:pathLst>
          </a:custGeom>
          <a:noFill/>
          <a:ln w="952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5307" name="Line 11"/>
          <p:cNvSpPr>
            <a:spLocks noChangeShapeType="1"/>
          </p:cNvSpPr>
          <p:nvPr/>
        </p:nvSpPr>
        <p:spPr bwMode="auto">
          <a:xfrm>
            <a:off x="2065338" y="4511675"/>
            <a:ext cx="487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5309" name="Freeform 13"/>
          <p:cNvSpPr>
            <a:spLocks/>
          </p:cNvSpPr>
          <p:nvPr/>
        </p:nvSpPr>
        <p:spPr bwMode="auto">
          <a:xfrm>
            <a:off x="2103438" y="3865563"/>
            <a:ext cx="4508500" cy="1306512"/>
          </a:xfrm>
          <a:custGeom>
            <a:avLst/>
            <a:gdLst/>
            <a:ahLst/>
            <a:cxnLst>
              <a:cxn ang="0">
                <a:pos x="0" y="823"/>
              </a:cxn>
              <a:cxn ang="0">
                <a:pos x="1352" y="820"/>
              </a:cxn>
              <a:cxn ang="0">
                <a:pos x="2840" y="408"/>
              </a:cxn>
              <a:cxn ang="0">
                <a:pos x="1358" y="2"/>
              </a:cxn>
              <a:cxn ang="0">
                <a:pos x="22" y="0"/>
              </a:cxn>
            </a:cxnLst>
            <a:rect l="0" t="0" r="r" b="b"/>
            <a:pathLst>
              <a:path w="2840" h="823">
                <a:moveTo>
                  <a:pt x="0" y="823"/>
                </a:moveTo>
                <a:lnTo>
                  <a:pt x="1352" y="820"/>
                </a:lnTo>
                <a:lnTo>
                  <a:pt x="2840" y="408"/>
                </a:lnTo>
                <a:lnTo>
                  <a:pt x="1358" y="2"/>
                </a:lnTo>
                <a:lnTo>
                  <a:pt x="22" y="0"/>
                </a:lnTo>
              </a:path>
            </a:pathLst>
          </a:custGeom>
          <a:noFill/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5308" name="Freeform 12"/>
          <p:cNvSpPr>
            <a:spLocks/>
          </p:cNvSpPr>
          <p:nvPr/>
        </p:nvSpPr>
        <p:spPr bwMode="auto">
          <a:xfrm>
            <a:off x="2103438" y="3865563"/>
            <a:ext cx="4830762" cy="1306512"/>
          </a:xfrm>
          <a:custGeom>
            <a:avLst/>
            <a:gdLst/>
            <a:ahLst/>
            <a:cxnLst>
              <a:cxn ang="0">
                <a:pos x="0" y="823"/>
              </a:cxn>
              <a:cxn ang="0">
                <a:pos x="1352" y="820"/>
              </a:cxn>
              <a:cxn ang="0">
                <a:pos x="3043" y="408"/>
              </a:cxn>
              <a:cxn ang="0">
                <a:pos x="1358" y="2"/>
              </a:cxn>
              <a:cxn ang="0">
                <a:pos x="22" y="0"/>
              </a:cxn>
            </a:cxnLst>
            <a:rect l="0" t="0" r="r" b="b"/>
            <a:pathLst>
              <a:path w="3043" h="823">
                <a:moveTo>
                  <a:pt x="0" y="823"/>
                </a:moveTo>
                <a:lnTo>
                  <a:pt x="1352" y="820"/>
                </a:lnTo>
                <a:lnTo>
                  <a:pt x="3043" y="408"/>
                </a:lnTo>
                <a:lnTo>
                  <a:pt x="1358" y="2"/>
                </a:lnTo>
                <a:lnTo>
                  <a:pt x="22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Dispersion vs. refractive index</a:t>
            </a:r>
            <a:br>
              <a:rPr lang="en-US"/>
            </a:br>
            <a:r>
              <a:rPr lang="en-US"/>
              <a:t>of different glass types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62000" y="1295400"/>
            <a:ext cx="7772400" cy="5064125"/>
            <a:chOff x="2304" y="2352"/>
            <a:chExt cx="8868" cy="5778"/>
          </a:xfrm>
        </p:grpSpPr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304" y="2352"/>
              <a:ext cx="8868" cy="5778"/>
            </a:xfrm>
            <a:prstGeom prst="rect">
              <a:avLst/>
            </a:prstGeom>
            <a:noFill/>
          </p:spPr>
        </p:pic>
        <p:pic>
          <p:nvPicPr>
            <p:cNvPr id="3078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688" y="2424"/>
              <a:ext cx="3744" cy="19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79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072" y="6344"/>
              <a:ext cx="1392" cy="1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80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640" y="5904"/>
              <a:ext cx="1608" cy="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81" name="Picture 9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072" y="2896"/>
              <a:ext cx="2128" cy="1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82" name="Picture 10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496" y="6912"/>
              <a:ext cx="960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83" name="Picture 11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136" y="7216"/>
              <a:ext cx="1008" cy="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84" name="Picture 12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296" y="7200"/>
              <a:ext cx="928" cy="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85" name="Picture 13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552" y="7216"/>
              <a:ext cx="1128" cy="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86" name="Picture 14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8880" y="2520"/>
              <a:ext cx="158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3087" name="Rectangle 15"/>
          <p:cNvSpPr>
            <a:spLocks noChangeArrowheads="1"/>
          </p:cNvSpPr>
          <p:nvPr/>
        </p:nvSpPr>
        <p:spPr bwMode="auto">
          <a:xfrm>
            <a:off x="2438400" y="6248400"/>
            <a:ext cx="3144838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tx2"/>
                </a:solidFill>
                <a:latin typeface="Geneva" charset="0"/>
              </a:rPr>
              <a:t>Abbe dispersion number</a:t>
            </a:r>
          </a:p>
        </p:txBody>
      </p:sp>
      <p:sp>
        <p:nvSpPr>
          <p:cNvPr id="3088" name="Rectangle 16"/>
          <p:cNvSpPr>
            <a:spLocks noChangeArrowheads="1"/>
          </p:cNvSpPr>
          <p:nvPr/>
        </p:nvSpPr>
        <p:spPr bwMode="auto">
          <a:xfrm>
            <a:off x="7721600" y="838200"/>
            <a:ext cx="1422400" cy="72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>
                <a:solidFill>
                  <a:schemeClr val="tx2"/>
                </a:solidFill>
                <a:latin typeface="Geneva" charset="0"/>
              </a:rPr>
              <a:t>Refractive</a:t>
            </a:r>
          </a:p>
          <a:p>
            <a:pPr algn="ctr"/>
            <a:r>
              <a:rPr lang="en-US" sz="2000">
                <a:solidFill>
                  <a:schemeClr val="tx2"/>
                </a:solidFill>
                <a:latin typeface="Geneva" charset="0"/>
              </a:rPr>
              <a:t>index</a:t>
            </a:r>
          </a:p>
        </p:txBody>
      </p:sp>
      <p:sp>
        <p:nvSpPr>
          <p:cNvPr id="3089" name="Rectangle 17"/>
          <p:cNvSpPr>
            <a:spLocks noChangeArrowheads="1"/>
          </p:cNvSpPr>
          <p:nvPr/>
        </p:nvSpPr>
        <p:spPr bwMode="auto">
          <a:xfrm>
            <a:off x="6019800" y="6248400"/>
            <a:ext cx="2243138" cy="34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Geneva" charset="0"/>
              </a:rPr>
              <a:t>(Higher dispersion</a:t>
            </a:r>
            <a:r>
              <a:rPr lang="en-US" sz="1600">
                <a:solidFill>
                  <a:schemeClr val="tx2"/>
                </a:solidFill>
                <a:latin typeface="Geneva" charset="0"/>
                <a:sym typeface="Symbol" pitchFamily="18" charset="2"/>
              </a:rPr>
              <a:t>)</a:t>
            </a:r>
            <a:endParaRPr lang="en-US" sz="1600">
              <a:solidFill>
                <a:schemeClr val="tx2"/>
              </a:solidFill>
              <a:latin typeface="Genev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Achromatic Lenses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87400" y="1287463"/>
            <a:ext cx="7772400" cy="83820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90000"/>
              </a:lnSpc>
            </a:pPr>
            <a:r>
              <a:rPr lang="en-US"/>
              <a:t>Use a weak negative flint glass element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to compensate the dispersion of a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positive crown glass element</a:t>
            </a: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050" y="2917825"/>
            <a:ext cx="4960938" cy="344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2D67AD"/>
      </a:dk2>
      <a:lt2>
        <a:srgbClr val="EEECE1"/>
      </a:lt2>
      <a:accent1>
        <a:srgbClr val="C6D9F0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1837</TotalTime>
  <Words>1628</Words>
  <Application>Microsoft Office PowerPoint</Application>
  <PresentationFormat>On-screen Show (4:3)</PresentationFormat>
  <Paragraphs>507</Paragraphs>
  <Slides>44</Slides>
  <Notes>34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Principles and Practices of Light Microscopy  II: Brightfield optics, resolution, and aberrations</vt:lpstr>
      <vt:lpstr>Trans-illumination Microscope</vt:lpstr>
      <vt:lpstr>By far the most important part: the Objective Lens</vt:lpstr>
      <vt:lpstr>Working Distance</vt:lpstr>
      <vt:lpstr>The focal length of a lens depends on the refractive index…</vt:lpstr>
      <vt:lpstr>… and the refractive index depends on the wavelength (“dispersion”)</vt:lpstr>
      <vt:lpstr> Chromatic aberration</vt:lpstr>
      <vt:lpstr>Dispersion vs. refractive index of different glass types</vt:lpstr>
      <vt:lpstr>Achromatic Lenses</vt:lpstr>
      <vt:lpstr>Achromats and Apochromats</vt:lpstr>
      <vt:lpstr>Correction  classes of objectives</vt:lpstr>
      <vt:lpstr>PowerPoint Presentation</vt:lpstr>
      <vt:lpstr>Putting one brand of objectives onto another brand of microscope?</vt:lpstr>
      <vt:lpstr>Lateral chromatic aberration (= LCA, lateral color, chromatic difference of magnification)</vt:lpstr>
      <vt:lpstr>Curvature of Field</vt:lpstr>
      <vt:lpstr>Plan objectives</vt:lpstr>
      <vt:lpstr>PowerPoint Presentation</vt:lpstr>
      <vt:lpstr>PowerPoint Presentation</vt:lpstr>
      <vt:lpstr>Diffraction by an aperture</vt:lpstr>
      <vt:lpstr>Diffraction by an aperture</vt:lpstr>
      <vt:lpstr>The Airy Pattern</vt:lpstr>
      <vt:lpstr>Aperture and Resolution</vt:lpstr>
      <vt:lpstr>Aperture and Resolution</vt:lpstr>
      <vt:lpstr>Aperture and Resolution</vt:lpstr>
      <vt:lpstr>Aperture and Resolution</vt:lpstr>
      <vt:lpstr>Numerical Aperture</vt:lpstr>
      <vt:lpstr>Numerical Aperture</vt:lpstr>
      <vt:lpstr>Numerical Aperture</vt:lpstr>
      <vt:lpstr>Immersion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Numerical Aperture and Resolution</vt:lpstr>
      <vt:lpstr>Numerical Aperture and Resolution</vt:lpstr>
      <vt:lpstr>Light travels more slowly in matter</vt:lpstr>
      <vt:lpstr>Modifying RI to change resolution</vt:lpstr>
      <vt:lpstr>Why not use NA 1.65 lenses?</vt:lpstr>
      <vt:lpstr>Effective NA is limited by the sample</vt:lpstr>
      <vt:lpstr>NA and Resolution</vt:lpstr>
      <vt:lpstr>PowerPoint Presentation</vt:lpstr>
      <vt:lpstr>Objective Types</vt:lpstr>
      <vt:lpstr>Further reading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Kurt Thorn</dc:creator>
  <cp:lastModifiedBy>Kurt Thorn</cp:lastModifiedBy>
  <cp:revision>20</cp:revision>
  <dcterms:created xsi:type="dcterms:W3CDTF">2013-04-03T16:51:21Z</dcterms:created>
  <dcterms:modified xsi:type="dcterms:W3CDTF">2013-04-04T23:58:50Z</dcterms:modified>
</cp:coreProperties>
</file>